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" y="868680"/>
            <a:ext cx="10881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SUMMIT COGNITIVE · PAID PILOT COMMAND ROOM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1417320"/>
            <a:ext cx="6766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800" b="1" spc="400" kern="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VOX</a:t>
            </a:r>
            <a:pPr algn="l" indent="0" marL="0">
              <a:buNone/>
            </a:pPr>
            <a:r>
              <a:rPr lang="en-US" sz="9600" b="1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_</a:t>
            </a:r>
            <a:endParaRPr lang="en-US" sz="10800" dirty="0"/>
          </a:p>
        </p:txBody>
      </p:sp>
      <p:sp>
        <p:nvSpPr>
          <p:cNvPr id="4" name="Text 2"/>
          <p:cNvSpPr/>
          <p:nvPr/>
        </p:nvSpPr>
        <p:spPr>
          <a:xfrm>
            <a:off x="713232" y="342900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i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 the pilot before it becomes theater.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713232" y="4434840"/>
            <a:ext cx="1600200" cy="310896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4423867"/>
            <a:ext cx="1600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$7,500 FLAT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496312" y="4434840"/>
            <a:ext cx="1280160" cy="310896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A5B4F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496312" y="4423867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A5B4F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30 DAYS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959352" y="4434840"/>
            <a:ext cx="1874520" cy="310896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6AA5F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59352" y="4423867"/>
            <a:ext cx="1874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6AA5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ONE WORKFLOW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713232" y="62636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AA5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vox.summitcognitive.ai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001000" y="1417320"/>
            <a:ext cx="3520440" cy="3977640"/>
          </a:xfrm>
          <a:prstGeom prst="roundRect">
            <a:avLst>
              <a:gd name="adj" fmla="val 3117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275320" y="169164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DECISION RECEIPT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0378440" y="1655064"/>
            <a:ext cx="868680" cy="274320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378440" y="1644091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SEALED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8275320" y="21945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id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9372600" y="2194560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rcpt_0142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8275320" y="26517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action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9372600" y="2651760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wire.release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8275320" y="31089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actor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9372600" y="3108960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agent:vox-02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275320" y="35661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boundary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9372600" y="3566160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human sign-off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8275320" y="40233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hash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9372600" y="4023360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9f3a...c21e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8275320" y="44805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chain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9372600" y="4480560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intact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8275320" y="5010912"/>
            <a:ext cx="2971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ILLUSTRATIVE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10881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· 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Unpaid pilots drift into theater.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58368" y="1645920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unscoped "design partnership" produces meetings, not decisions. Without money, scope, and a clock, three things go missing: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467716" y="2468880"/>
            <a:ext cx="3520440" cy="3429000"/>
          </a:xfrm>
          <a:prstGeom prst="roundRect">
            <a:avLst>
              <a:gd name="adj" fmla="val 3200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87756" y="2834640"/>
            <a:ext cx="512064" cy="512064"/>
          </a:xfrm>
          <a:prstGeom prst="ellipse">
            <a:avLst/>
          </a:prstGeom>
          <a:solidFill>
            <a:srgbClr val="15202F"/>
          </a:solidFill>
          <a:ln w="12700">
            <a:solidFill>
              <a:srgbClr val="A5B4F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6013" y="2972897"/>
            <a:ext cx="235549" cy="235549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2296516" y="2935224"/>
            <a:ext cx="1371600" cy="292608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A5B4F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296516" y="2924251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A5B4F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 OWNER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787756" y="3611880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owner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787756" y="416052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on the buyer side has the authority — or the mandate — to actually change the workflow being piloted.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4335628" y="2468880"/>
            <a:ext cx="3520440" cy="3429000"/>
          </a:xfrm>
          <a:prstGeom prst="roundRect">
            <a:avLst>
              <a:gd name="adj" fmla="val 3200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655668" y="2834640"/>
            <a:ext cx="512064" cy="512064"/>
          </a:xfrm>
          <a:prstGeom prst="ellipse">
            <a:avLst/>
          </a:prstGeom>
          <a:solidFill>
            <a:srgbClr val="15202F"/>
          </a:solidFill>
          <a:ln w="12700">
            <a:solidFill>
              <a:srgbClr val="A5B4FC"/>
            </a:solidFill>
            <a:prstDash val="solid"/>
          </a:ln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925" y="2972897"/>
            <a:ext cx="235549" cy="235549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164428" y="2935224"/>
            <a:ext cx="1371600" cy="292608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A5B4FC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164428" y="2924251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A5B4F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 BOUNDARY</a:t>
            </a:r>
            <a:endParaRPr lang="en-US" sz="850" dirty="0"/>
          </a:p>
        </p:txBody>
      </p:sp>
      <p:sp>
        <p:nvSpPr>
          <p:cNvPr id="17" name="Text 13"/>
          <p:cNvSpPr/>
          <p:nvPr/>
        </p:nvSpPr>
        <p:spPr>
          <a:xfrm>
            <a:off x="4655668" y="3611880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boundary</a:t>
            </a:r>
            <a:endParaRPr lang="en-US" sz="1900" dirty="0"/>
          </a:p>
        </p:txBody>
      </p:sp>
      <p:sp>
        <p:nvSpPr>
          <p:cNvPr id="18" name="Text 14"/>
          <p:cNvSpPr/>
          <p:nvPr/>
        </p:nvSpPr>
        <p:spPr>
          <a:xfrm>
            <a:off x="4655668" y="416052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defined action or decision the system must cross. Nothing is ever genuinely at stake, so nothing is ever tested.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8203540" y="2468880"/>
            <a:ext cx="3520440" cy="3429000"/>
          </a:xfrm>
          <a:prstGeom prst="roundRect">
            <a:avLst>
              <a:gd name="adj" fmla="val 3200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523580" y="2834640"/>
            <a:ext cx="512064" cy="512064"/>
          </a:xfrm>
          <a:prstGeom prst="ellipse">
            <a:avLst/>
          </a:prstGeom>
          <a:solidFill>
            <a:srgbClr val="15202F"/>
          </a:solidFill>
          <a:ln w="12700">
            <a:solidFill>
              <a:srgbClr val="A5B4FC"/>
            </a:solidFill>
            <a:prstDash val="solid"/>
          </a:ln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1837" y="2972897"/>
            <a:ext cx="235549" cy="235549"/>
          </a:xfrm>
          <a:prstGeom prst="rect">
            <a:avLst/>
          </a:prstGeom>
        </p:spPr>
      </p:pic>
      <p:sp>
        <p:nvSpPr>
          <p:cNvPr id="22" name="Shape 17"/>
          <p:cNvSpPr/>
          <p:nvPr/>
        </p:nvSpPr>
        <p:spPr>
          <a:xfrm>
            <a:off x="10032340" y="2935224"/>
            <a:ext cx="1371600" cy="292608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A5B4FC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10032340" y="2924251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A5B4F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 VERDICT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8523580" y="3611880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verdict</a:t>
            </a:r>
            <a:endParaRPr lang="en-US" sz="1900" dirty="0"/>
          </a:p>
        </p:txBody>
      </p:sp>
      <p:sp>
        <p:nvSpPr>
          <p:cNvPr id="25" name="Text 20"/>
          <p:cNvSpPr/>
          <p:nvPr/>
        </p:nvSpPr>
        <p:spPr>
          <a:xfrm>
            <a:off x="8523580" y="416052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date when someone calls go or no-go. The pilot runs until everyone quietly stops showing up.</a:t>
            </a:r>
            <a:endParaRPr lang="en-US" sz="1300" dirty="0"/>
          </a:p>
        </p:txBody>
      </p:sp>
      <p:sp>
        <p:nvSpPr>
          <p:cNvPr id="26" name="Text 21"/>
          <p:cNvSpPr/>
          <p:nvPr/>
        </p:nvSpPr>
        <p:spPr>
          <a:xfrm>
            <a:off x="658368" y="645566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VOX · PAID PILOT COMMAND ROOM</a:t>
            </a:r>
            <a:endParaRPr lang="en-US" sz="850" dirty="0"/>
          </a:p>
        </p:txBody>
      </p:sp>
      <p:sp>
        <p:nvSpPr>
          <p:cNvPr id="27" name="Text 22"/>
          <p:cNvSpPr/>
          <p:nvPr/>
        </p:nvSpPr>
        <p:spPr>
          <a:xfrm>
            <a:off x="11064240" y="6455664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10881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· THE OFFER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workflow. Instrumented. Priced to decide.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58368" y="1828800"/>
            <a:ext cx="5212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take one agentic workflow you already run and instrument it end to end with Decision Receipts — a tamper-evident, independently verifiable record of every agentic action it takes.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58368" y="3520440"/>
            <a:ext cx="1508760" cy="292608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3509467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FIXED SCOPE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2395728" y="347472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named workflow, one instrumented path, one boundary.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58368" y="4297680"/>
            <a:ext cx="1508760" cy="292608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" y="4286707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FIXED PRICE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2395728" y="425196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Flat fee. No expansion mid-pilot, no surprise services.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58368" y="5074920"/>
            <a:ext cx="1508760" cy="292608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" y="5063947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FIXED CLOCK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2395728" y="502920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Thirty days from start to a written verdict.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309360" y="1828800"/>
            <a:ext cx="2514600" cy="2057400"/>
          </a:xfrm>
          <a:prstGeom prst="roundRect">
            <a:avLst>
              <a:gd name="adj" fmla="val 5333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309360" y="2240280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$7,500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6309360" y="320040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FLAT · FIXED FEE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9144000" y="1828800"/>
            <a:ext cx="2514600" cy="2057400"/>
          </a:xfrm>
          <a:prstGeom prst="roundRect">
            <a:avLst>
              <a:gd name="adj" fmla="val 5333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9144000" y="2240280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4000" dirty="0"/>
          </a:p>
        </p:txBody>
      </p:sp>
      <p:sp>
        <p:nvSpPr>
          <p:cNvPr id="19" name="Text 17"/>
          <p:cNvSpPr/>
          <p:nvPr/>
        </p:nvSpPr>
        <p:spPr>
          <a:xfrm>
            <a:off x="9144000" y="320040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DAYS · FIXED CLOCK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309360" y="4206240"/>
            <a:ext cx="5349240" cy="1691640"/>
          </a:xfrm>
          <a:prstGeom prst="roundRect">
            <a:avLst>
              <a:gd name="adj" fmla="val 6486"/>
            </a:avLst>
          </a:prstGeom>
          <a:solidFill>
            <a:srgbClr val="121B2A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629400" y="4498848"/>
            <a:ext cx="2011680" cy="292608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29400" y="4487875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CREDITS TO ANNUAL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6629400" y="4956048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success, the full pilot fee credits to the annual engagement — </a:t>
            </a:r>
            <a:pPr indent="0" marL="0">
              <a:lnSpc>
                <a:spcPts val="1800"/>
              </a:lnSpc>
              <a:buNone/>
            </a:pPr>
            <a:r>
              <a:rPr lang="en-US" sz="13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deposit, not a cost.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58368" y="645566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VOX · PAID PILOT COMMAND ROOM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064240" y="6455664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10881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PILOT FIT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strong pilot fit looks like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58368" y="1627632"/>
            <a:ext cx="1042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checks. If all five hold, thirty days is enough to reach a verdict.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212848"/>
            <a:ext cx="10881360" cy="713232"/>
          </a:xfrm>
          <a:prstGeom prst="roundRect">
            <a:avLst>
              <a:gd name="adj" fmla="val 11538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2386584"/>
            <a:ext cx="365760" cy="365760"/>
          </a:xfrm>
          <a:prstGeom prst="ellipse">
            <a:avLst/>
          </a:prstGeom>
          <a:solidFill>
            <a:srgbClr val="7EE2A0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6696" y="2468880"/>
            <a:ext cx="201168" cy="20116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27048" y="2304288"/>
            <a:ext cx="5120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named, consequential workflow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784848" y="2304288"/>
            <a:ext cx="4526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workflow that matters and has a name — not “somewhere we could use AI.”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58368" y="3044952"/>
            <a:ext cx="10881360" cy="713232"/>
          </a:xfrm>
          <a:prstGeom prst="roundRect">
            <a:avLst>
              <a:gd name="adj" fmla="val 11538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914400" y="3218688"/>
            <a:ext cx="365760" cy="365760"/>
          </a:xfrm>
          <a:prstGeom prst="ellipse">
            <a:avLst/>
          </a:prstGeom>
          <a:solidFill>
            <a:srgbClr val="7EE2A0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96" y="3300984"/>
            <a:ext cx="201168" cy="20116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527048" y="3136392"/>
            <a:ext cx="5120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owner with authority to change it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6784848" y="3136392"/>
            <a:ext cx="4526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person empowered to change the workflow, not just observe the pilot.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658368" y="3877056"/>
            <a:ext cx="10881360" cy="713232"/>
          </a:xfrm>
          <a:prstGeom prst="roundRect">
            <a:avLst>
              <a:gd name="adj" fmla="val 11538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14400" y="4050792"/>
            <a:ext cx="365760" cy="365760"/>
          </a:xfrm>
          <a:prstGeom prst="ellipse">
            <a:avLst/>
          </a:prstGeom>
          <a:solidFill>
            <a:srgbClr val="7EE2A0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696" y="4133088"/>
            <a:ext cx="201168" cy="20116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527048" y="3968496"/>
            <a:ext cx="5120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visible action or decision boundary</a:t>
            </a:r>
            <a:endParaRPr lang="en-US" sz="1450" dirty="0"/>
          </a:p>
        </p:txBody>
      </p:sp>
      <p:sp>
        <p:nvSpPr>
          <p:cNvPr id="19" name="Text 14"/>
          <p:cNvSpPr/>
          <p:nvPr/>
        </p:nvSpPr>
        <p:spPr>
          <a:xfrm>
            <a:off x="6784848" y="3968496"/>
            <a:ext cx="4526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point where the system acts or a decision is made — visible, and instrumentable.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658368" y="4709160"/>
            <a:ext cx="10881360" cy="713232"/>
          </a:xfrm>
          <a:prstGeom prst="roundRect">
            <a:avLst>
              <a:gd name="adj" fmla="val 11538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14400" y="4882896"/>
            <a:ext cx="365760" cy="365760"/>
          </a:xfrm>
          <a:prstGeom prst="ellipse">
            <a:avLst/>
          </a:prstGeom>
          <a:solidFill>
            <a:srgbClr val="7EE2A0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696" y="4965192"/>
            <a:ext cx="201168" cy="20116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527048" y="4800600"/>
            <a:ext cx="5120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Existing evidence or review obligations</a:t>
            </a:r>
            <a:endParaRPr lang="en-US" sz="1450" dirty="0"/>
          </a:p>
        </p:txBody>
      </p:sp>
      <p:sp>
        <p:nvSpPr>
          <p:cNvPr id="24" name="Text 18"/>
          <p:cNvSpPr/>
          <p:nvPr/>
        </p:nvSpPr>
        <p:spPr>
          <a:xfrm>
            <a:off x="6784848" y="4800600"/>
            <a:ext cx="4526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Audit, compliance, or review duties the receipts can attach to from day one.</a:t>
            </a:r>
            <a:endParaRPr lang="en-US" sz="1200" dirty="0"/>
          </a:p>
        </p:txBody>
      </p:sp>
      <p:sp>
        <p:nvSpPr>
          <p:cNvPr id="25" name="Shape 19"/>
          <p:cNvSpPr/>
          <p:nvPr/>
        </p:nvSpPr>
        <p:spPr>
          <a:xfrm>
            <a:off x="658368" y="5541264"/>
            <a:ext cx="10881360" cy="713232"/>
          </a:xfrm>
          <a:prstGeom prst="roundRect">
            <a:avLst>
              <a:gd name="adj" fmla="val 11538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914400" y="5715000"/>
            <a:ext cx="365760" cy="365760"/>
          </a:xfrm>
          <a:prstGeom prst="ellipse">
            <a:avLst/>
          </a:prstGeom>
          <a:solidFill>
            <a:srgbClr val="7EE2A0"/>
          </a:solidFill>
          <a:ln/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696" y="5797296"/>
            <a:ext cx="201168" cy="20116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1527048" y="5632704"/>
            <a:ext cx="5120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to instrument one path in 30 days</a:t>
            </a:r>
            <a:endParaRPr lang="en-US" sz="1450" dirty="0"/>
          </a:p>
        </p:txBody>
      </p:sp>
      <p:sp>
        <p:nvSpPr>
          <p:cNvPr id="29" name="Text 22"/>
          <p:cNvSpPr/>
          <p:nvPr/>
        </p:nvSpPr>
        <p:spPr>
          <a:xfrm>
            <a:off x="6784848" y="5632704"/>
            <a:ext cx="4526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Enough system access to wire one path — without a re-platforming project.</a:t>
            </a:r>
            <a:endParaRPr lang="en-US" sz="1200" dirty="0"/>
          </a:p>
        </p:txBody>
      </p:sp>
      <p:sp>
        <p:nvSpPr>
          <p:cNvPr id="30" name="Text 23"/>
          <p:cNvSpPr/>
          <p:nvPr/>
        </p:nvSpPr>
        <p:spPr>
          <a:xfrm>
            <a:off x="658368" y="645566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VOX · PAID PILOT COMMAND ROOM</a:t>
            </a:r>
            <a:endParaRPr lang="en-US" sz="850" dirty="0"/>
          </a:p>
        </p:txBody>
      </p:sp>
      <p:sp>
        <p:nvSpPr>
          <p:cNvPr id="31" name="Text 24"/>
          <p:cNvSpPr/>
          <p:nvPr/>
        </p:nvSpPr>
        <p:spPr>
          <a:xfrm>
            <a:off x="11064240" y="6455664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10881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· THE 30 DAYS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Instrument. Run. Verify. Verdict.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1734160" y="2386584"/>
            <a:ext cx="8723376" cy="0"/>
          </a:xfrm>
          <a:prstGeom prst="line">
            <a:avLst/>
          </a:prstGeom>
          <a:noFill/>
          <a:ln w="19050">
            <a:solidFill>
              <a:srgbClr val="1D283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60424" y="2212848"/>
            <a:ext cx="347472" cy="347472"/>
          </a:xfrm>
          <a:prstGeom prst="ellipse">
            <a:avLst/>
          </a:prstGeom>
          <a:solidFill>
            <a:srgbClr val="0F1520"/>
          </a:solidFill>
          <a:ln w="19050">
            <a:solidFill>
              <a:srgbClr val="7EE2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560424" y="21945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468216" y="2212848"/>
            <a:ext cx="347472" cy="347472"/>
          </a:xfrm>
          <a:prstGeom prst="ellipse">
            <a:avLst/>
          </a:prstGeom>
          <a:solidFill>
            <a:srgbClr val="0F1520"/>
          </a:solidFill>
          <a:ln w="19050">
            <a:solidFill>
              <a:srgbClr val="A5B4F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68216" y="21945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A5B4F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376008" y="2212848"/>
            <a:ext cx="347472" cy="347472"/>
          </a:xfrm>
          <a:prstGeom prst="ellipse">
            <a:avLst/>
          </a:prstGeom>
          <a:solidFill>
            <a:srgbClr val="0F1520"/>
          </a:solidFill>
          <a:ln w="19050">
            <a:solidFill>
              <a:srgbClr val="6AA5F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76008" y="21945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AA5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0283800" y="2212848"/>
            <a:ext cx="347472" cy="347472"/>
          </a:xfrm>
          <a:prstGeom prst="ellipse">
            <a:avLst/>
          </a:prstGeom>
          <a:solidFill>
            <a:srgbClr val="0F1520"/>
          </a:solidFill>
          <a:ln w="19050">
            <a:solidFill>
              <a:srgbClr val="7EE2A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283800" y="21945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6568" y="2834640"/>
            <a:ext cx="2615184" cy="3200400"/>
          </a:xfrm>
          <a:prstGeom prst="roundRect">
            <a:avLst>
              <a:gd name="adj" fmla="val 4196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700888" y="3127248"/>
            <a:ext cx="1371600" cy="292608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00888" y="3116275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WEEK 1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700888" y="3639312"/>
            <a:ext cx="20665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Instrument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700888" y="4389120"/>
            <a:ext cx="206654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Wire Decision Receipts into the chosen workflow's single instrumented path.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334360" y="2834640"/>
            <a:ext cx="2615184" cy="3200400"/>
          </a:xfrm>
          <a:prstGeom prst="roundRect">
            <a:avLst>
              <a:gd name="adj" fmla="val 4196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08680" y="3127248"/>
            <a:ext cx="1371600" cy="292608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A5B4F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08680" y="3116275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A5B4F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WEEKS 2–3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3608680" y="3639312"/>
            <a:ext cx="20665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3608680" y="4389120"/>
            <a:ext cx="206654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workflow runs live. Every agentic action seals a tamper-evident receipt as it happens.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242152" y="2834640"/>
            <a:ext cx="2615184" cy="3200400"/>
          </a:xfrm>
          <a:prstGeom prst="roundRect">
            <a:avLst>
              <a:gd name="adj" fmla="val 4196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516472" y="3127248"/>
            <a:ext cx="1371600" cy="292608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6AA5F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16472" y="3116275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6AA5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WEEK 4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6516472" y="3639312"/>
            <a:ext cx="20665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 + Replay</a:t>
            </a:r>
            <a:endParaRPr lang="en-US" sz="1750" dirty="0"/>
          </a:p>
        </p:txBody>
      </p:sp>
      <p:sp>
        <p:nvSpPr>
          <p:cNvPr id="27" name="Text 25"/>
          <p:cNvSpPr/>
          <p:nvPr/>
        </p:nvSpPr>
        <p:spPr>
          <a:xfrm>
            <a:off x="6516472" y="4389120"/>
            <a:ext cx="206654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Independently verify the receipt chain; deterministically replay the recorded workflow evidence.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9149944" y="2834640"/>
            <a:ext cx="2615184" cy="3200400"/>
          </a:xfrm>
          <a:prstGeom prst="roundRect">
            <a:avLst>
              <a:gd name="adj" fmla="val 4196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9424264" y="3127248"/>
            <a:ext cx="1371600" cy="292608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424264" y="3116275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DAY 30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9424264" y="3639312"/>
            <a:ext cx="20665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Verdict</a:t>
            </a:r>
            <a:endParaRPr lang="en-US" sz="1750" dirty="0"/>
          </a:p>
        </p:txBody>
      </p:sp>
      <p:sp>
        <p:nvSpPr>
          <p:cNvPr id="32" name="Text 30"/>
          <p:cNvSpPr/>
          <p:nvPr/>
        </p:nvSpPr>
        <p:spPr>
          <a:xfrm>
            <a:off x="9424264" y="4389120"/>
            <a:ext cx="206654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written go / no-go, delivered with the verification and control-mapping pack.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58368" y="645566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VOX · PAID PILOT COMMAND ROOM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11064240" y="6455664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10881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· WHAT YOU TAKE AWAY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leave with evidence, not impressions.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58368" y="2057400"/>
            <a:ext cx="10881360" cy="969264"/>
          </a:xfrm>
          <a:prstGeom prst="roundRect">
            <a:avLst>
              <a:gd name="adj" fmla="val 9434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32688" y="2295144"/>
            <a:ext cx="493776" cy="493776"/>
          </a:xfrm>
          <a:prstGeom prst="ellipse">
            <a:avLst/>
          </a:prstGeom>
          <a:solidFill>
            <a:srgbClr val="15202F"/>
          </a:solidFill>
          <a:ln w="12700">
            <a:solidFill>
              <a:srgbClr val="7EE2A0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008" y="2428464"/>
            <a:ext cx="227137" cy="22713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64208" y="2185416"/>
            <a:ext cx="3977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Tamper-evident decision receipts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733288" y="2167128"/>
            <a:ext cx="55321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agentic action in the pilot workflow seals a receipt — tamper-evident and independently verifiable.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58368" y="3172968"/>
            <a:ext cx="10881360" cy="969264"/>
          </a:xfrm>
          <a:prstGeom prst="roundRect">
            <a:avLst>
              <a:gd name="adj" fmla="val 9434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32688" y="3410712"/>
            <a:ext cx="493776" cy="493776"/>
          </a:xfrm>
          <a:prstGeom prst="ellipse">
            <a:avLst/>
          </a:prstGeom>
          <a:solidFill>
            <a:srgbClr val="15202F"/>
          </a:solidFill>
          <a:ln w="12700">
            <a:solidFill>
              <a:srgbClr val="A5B4F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008" y="3544032"/>
            <a:ext cx="227137" cy="22713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664208" y="3300984"/>
            <a:ext cx="3977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Deterministic replay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5733288" y="3282696"/>
            <a:ext cx="55321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back through the recorded workflow evidence — what the system did, when, and at which boundary. Replay covers recorded evidence, not hidden model reasoning.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658368" y="4288536"/>
            <a:ext cx="10881360" cy="969264"/>
          </a:xfrm>
          <a:prstGeom prst="roundRect">
            <a:avLst>
              <a:gd name="adj" fmla="val 9434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32688" y="4526280"/>
            <a:ext cx="493776" cy="493776"/>
          </a:xfrm>
          <a:prstGeom prst="ellipse">
            <a:avLst/>
          </a:prstGeom>
          <a:solidFill>
            <a:srgbClr val="15202F"/>
          </a:solidFill>
          <a:ln w="12700">
            <a:solidFill>
              <a:srgbClr val="6AA5F8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008" y="4659600"/>
            <a:ext cx="227137" cy="22713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64208" y="4416552"/>
            <a:ext cx="3977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+ control-mapping pack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5733288" y="4398264"/>
            <a:ext cx="55321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receipt chain and checks, mapped to your existing control and review obligations.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58368" y="5404104"/>
            <a:ext cx="10881360" cy="969264"/>
          </a:xfrm>
          <a:prstGeom prst="roundRect">
            <a:avLst>
              <a:gd name="adj" fmla="val 9434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932688" y="5641848"/>
            <a:ext cx="493776" cy="493776"/>
          </a:xfrm>
          <a:prstGeom prst="ellipse">
            <a:avLst/>
          </a:prstGeom>
          <a:solidFill>
            <a:srgbClr val="15202F"/>
          </a:solidFill>
          <a:ln w="12700">
            <a:solidFill>
              <a:srgbClr val="7EE2A0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008" y="5775168"/>
            <a:ext cx="227137" cy="22713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664208" y="5532120"/>
            <a:ext cx="3977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 go / no-go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5733288" y="5513832"/>
            <a:ext cx="55321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verdict you can defend either way: expand to the annual, or stop — with the evidence in hand.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658368" y="645566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VOX · PAID PILOT COMMAND ROOM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064240" y="6455664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10881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· SEE IT RUNNING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not a slideware pitch.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58368" y="16916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in this deck is running now at  </a:t>
            </a:r>
            <a:pPr indent="0" marL="0">
              <a:buNone/>
            </a:pPr>
            <a:r>
              <a:rPr lang="en-US" sz="1600" b="1" dirty="0">
                <a:solidFill>
                  <a:srgbClr val="6AA5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demo.summitcognitive.ai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58368" y="2377440"/>
            <a:ext cx="2651760" cy="310896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2366467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PRODUCTS IN PRODUCTION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493008" y="2377440"/>
            <a:ext cx="2148840" cy="310896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A5B4F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93008" y="2366467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A5B4F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LIVE ENVIRONMENTS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5824728" y="2377440"/>
            <a:ext cx="2606040" cy="310896"/>
          </a:xfrm>
          <a:prstGeom prst="roundRect">
            <a:avLst>
              <a:gd name="adj" fmla="val 50000"/>
            </a:avLst>
          </a:prstGeom>
          <a:solidFill>
            <a:srgbClr val="111C2C"/>
          </a:solidFill>
          <a:ln w="12700">
            <a:solidFill>
              <a:srgbClr val="6AA5F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824728" y="2366467"/>
            <a:ext cx="2606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6AA5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INTERACTIVE EXPLAINERS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658368" y="3063240"/>
            <a:ext cx="5285232" cy="2788920"/>
          </a:xfrm>
          <a:prstGeom prst="roundRect">
            <a:avLst>
              <a:gd name="adj" fmla="val 3934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978408" y="3410712"/>
            <a:ext cx="512064" cy="512064"/>
          </a:xfrm>
          <a:prstGeom prst="ellipse">
            <a:avLst/>
          </a:prstGeom>
          <a:solidFill>
            <a:srgbClr val="15202F"/>
          </a:solidFill>
          <a:ln w="12700">
            <a:solidFill>
              <a:srgbClr val="7EE2A0"/>
            </a:solidFill>
            <a:prstDash val="solid"/>
          </a:ln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665" y="3548969"/>
            <a:ext cx="235549" cy="235549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709928" y="3447288"/>
            <a:ext cx="3913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Mode sandbox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978408" y="4206240"/>
            <a:ext cx="46451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hands-on sandbox for the receipt flow: watch receipts seal as a sample workflow runs, alter one, and watch verification flag exactly where the chain breaks.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6263640" y="3063240"/>
            <a:ext cx="5285232" cy="2788920"/>
          </a:xfrm>
          <a:prstGeom prst="roundRect">
            <a:avLst>
              <a:gd name="adj" fmla="val 3934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6583680" y="3410712"/>
            <a:ext cx="512064" cy="512064"/>
          </a:xfrm>
          <a:prstGeom prst="ellipse">
            <a:avLst/>
          </a:prstGeom>
          <a:solidFill>
            <a:srgbClr val="15202F"/>
          </a:solidFill>
          <a:ln w="12700">
            <a:solidFill>
              <a:srgbClr val="A5B4FC"/>
            </a:solidFill>
            <a:prstDash val="solid"/>
          </a:ln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1937" y="3548969"/>
            <a:ext cx="235549" cy="235549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7315200" y="3447288"/>
            <a:ext cx="3913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IntelGraph console</a:t>
            </a:r>
            <a:endParaRPr lang="en-US" sz="1800" dirty="0"/>
          </a:p>
        </p:txBody>
      </p:sp>
      <p:sp>
        <p:nvSpPr>
          <p:cNvPr id="20" name="Text 16"/>
          <p:cNvSpPr/>
          <p:nvPr/>
        </p:nvSpPr>
        <p:spPr>
          <a:xfrm>
            <a:off x="6583680" y="4206240"/>
            <a:ext cx="46451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live console over the platform's working graph — the same environment a pilot instruments, open for you to explore before you commit.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658368" y="645566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VOX · PAID PILOT COMMAND ROOM</a:t>
            </a:r>
            <a:endParaRPr lang="en-US" sz="850" dirty="0"/>
          </a:p>
        </p:txBody>
      </p:sp>
      <p:sp>
        <p:nvSpPr>
          <p:cNvPr id="22" name="Text 18"/>
          <p:cNvSpPr/>
          <p:nvPr/>
        </p:nvSpPr>
        <p:spPr>
          <a:xfrm>
            <a:off x="11064240" y="6455664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10881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· NEXT STEP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decisions start the clock.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467716" y="2148840"/>
            <a:ext cx="3520440" cy="2880360"/>
          </a:xfrm>
          <a:prstGeom prst="roundRect">
            <a:avLst>
              <a:gd name="adj" fmla="val 3810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87756" y="246888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3119476" y="2496312"/>
            <a:ext cx="512064" cy="512064"/>
          </a:xfrm>
          <a:prstGeom prst="ellipse">
            <a:avLst/>
          </a:prstGeom>
          <a:solidFill>
            <a:srgbClr val="15202F"/>
          </a:solidFill>
          <a:ln w="12700">
            <a:solidFill>
              <a:srgbClr val="7EE2A0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57733" y="2634569"/>
            <a:ext cx="235549" cy="2355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87756" y="3291840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the workflow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87756" y="3813048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consequential workflow the pilot will instrument.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335628" y="2148840"/>
            <a:ext cx="3520440" cy="2880360"/>
          </a:xfrm>
          <a:prstGeom prst="roundRect">
            <a:avLst>
              <a:gd name="adj" fmla="val 3810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4655668" y="246888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A5B4F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3000" dirty="0"/>
          </a:p>
        </p:txBody>
      </p:sp>
      <p:sp>
        <p:nvSpPr>
          <p:cNvPr id="12" name="Shape 9"/>
          <p:cNvSpPr/>
          <p:nvPr/>
        </p:nvSpPr>
        <p:spPr>
          <a:xfrm>
            <a:off x="6987388" y="2496312"/>
            <a:ext cx="512064" cy="512064"/>
          </a:xfrm>
          <a:prstGeom prst="ellipse">
            <a:avLst/>
          </a:prstGeom>
          <a:solidFill>
            <a:srgbClr val="15202F"/>
          </a:solidFill>
          <a:ln w="12700">
            <a:solidFill>
              <a:srgbClr val="A5B4FC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5645" y="2634569"/>
            <a:ext cx="235549" cy="235549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655668" y="3291840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the owner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4655668" y="3813048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person with the authority to change it — and call the verdict.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8203540" y="2148840"/>
            <a:ext cx="3520440" cy="2880360"/>
          </a:xfrm>
          <a:prstGeom prst="roundRect">
            <a:avLst>
              <a:gd name="adj" fmla="val 3810"/>
            </a:avLst>
          </a:prstGeom>
          <a:solidFill>
            <a:srgbClr val="0F1520"/>
          </a:solidFill>
          <a:ln w="12700">
            <a:solidFill>
              <a:srgbClr val="1D2839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40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8523580" y="246888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AA5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855300" y="2496312"/>
            <a:ext cx="512064" cy="512064"/>
          </a:xfrm>
          <a:prstGeom prst="ellipse">
            <a:avLst/>
          </a:prstGeom>
          <a:solidFill>
            <a:srgbClr val="15202F"/>
          </a:solidFill>
          <a:ln w="12700">
            <a:solidFill>
              <a:srgbClr val="6AA5F8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557" y="2634569"/>
            <a:ext cx="235549" cy="235549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523580" y="3291840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the start date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8523580" y="3813048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 of 30. The verdict date is set the same moment.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658368" y="5623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6AA5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vox.summitcognitive.ai</a:t>
            </a:r>
            <a:pPr algn="ctr" indent="0" marL="0">
              <a:buNone/>
            </a:pPr>
            <a:r>
              <a:rPr lang="en-US" sz="1300" spc="1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·   </a:t>
            </a:r>
            <a:pPr algn="ctr" indent="0" marL="0">
              <a:buNone/>
            </a:pPr>
            <a:r>
              <a:rPr lang="en-US" sz="1300" b="1" spc="100" kern="0" dirty="0">
                <a:solidFill>
                  <a:srgbClr val="6AA5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hello@summitcognitive.ai</a:t>
            </a:r>
            <a:endParaRPr lang="en-US" sz="1300" dirty="0"/>
          </a:p>
        </p:txBody>
      </p:sp>
      <p:sp>
        <p:nvSpPr>
          <p:cNvPr id="23" name="Text 18"/>
          <p:cNvSpPr/>
          <p:nvPr/>
        </p:nvSpPr>
        <p:spPr>
          <a:xfrm>
            <a:off x="658368" y="645566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VOX · PAID PILOT COMMAND ROOM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11064240" y="6455664"/>
            <a:ext cx="502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200" kern="0" dirty="0">
                <a:solidFill>
                  <a:srgbClr val="4E5A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2026-07-17T01:41:36Z</dcterms:created>
  <dcterms:modified xsi:type="dcterms:W3CDTF">2026-07-17T01:41:36Z</dcterms:modified>
</cp:coreProperties>
</file>