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IN">
    <p:bg>
      <p:bgPr>
        <a:solidFill>
          <a:srgbClr val="07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38160" y="-2377440"/>
            <a:ext cx="7680960" cy="7680960"/>
          </a:xfrm>
          <a:prstGeom prst="ellipse">
            <a:avLst/>
          </a:prstGeom>
          <a:ln w="19050">
            <a:solidFill>
              <a:srgbClr val="141D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235440" y="-1280160"/>
            <a:ext cx="5486400" cy="5486400"/>
          </a:xfrm>
          <a:prstGeom prst="ellipse">
            <a:avLst/>
          </a:prstGeom>
          <a:ln w="19050">
            <a:solidFill>
              <a:srgbClr val="1A2438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332720" y="-182880"/>
            <a:ext cx="3291840" cy="3291840"/>
          </a:xfrm>
          <a:prstGeom prst="ellipse">
            <a:avLst/>
          </a:prstGeom>
          <a:ln w="19050">
            <a:solidFill>
              <a:srgbClr val="222E4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22960" y="141732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· PERSONAL AI CONTROL LAYER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777240" y="1783080"/>
            <a:ext cx="91440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 Mode</a:t>
            </a:r>
            <a:endParaRPr lang="en-US" sz="6600" dirty="0"/>
          </a:p>
        </p:txBody>
      </p:sp>
      <p:sp>
        <p:nvSpPr>
          <p:cNvPr id="7" name="Text 5"/>
          <p:cNvSpPr/>
          <p:nvPr/>
        </p:nvSpPr>
        <p:spPr>
          <a:xfrm>
            <a:off x="822960" y="3200400"/>
            <a:ext cx="9601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AI does something </a:t>
            </a:r>
            <a:pPr indent="0" marL="0">
              <a:buNone/>
            </a:pPr>
            <a:r>
              <a:rPr lang="en-US" sz="220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can’t take back.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822960" y="4114800"/>
            <a:ext cx="4023360" cy="457200"/>
          </a:xfrm>
          <a:prstGeom prst="roundRect">
            <a:avLst>
              <a:gd name="adj" fmla="val 50000"/>
            </a:avLst>
          </a:prstGeom>
          <a:solidFill>
            <a:srgbClr val="7EE2A0">
              <a:alpha val="12000"/>
            </a:srgbClr>
          </a:solidFill>
          <a:ln w="12700">
            <a:solidFill>
              <a:srgbClr val="35604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HUMAN CHECKPOINT FOR EVERY AI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822960" y="6263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proof.summitcognitive.ai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SHIFT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is moving from answering to acting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60020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17830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acting looks like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96112" y="2212848"/>
            <a:ext cx="384048" cy="384048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964" y="2312700"/>
            <a:ext cx="184343" cy="18434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26464" y="2194560"/>
            <a:ext cx="4343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Browsing and navigating on your behalf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896112" y="2871216"/>
            <a:ext cx="384048" cy="384048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5964" y="2971068"/>
            <a:ext cx="184343" cy="184343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426464" y="2852928"/>
            <a:ext cx="4343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Filling and submitting forms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96112" y="3529584"/>
            <a:ext cx="384048" cy="384048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5964" y="3629436"/>
            <a:ext cx="184343" cy="18434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426464" y="3511296"/>
            <a:ext cx="4343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Modifying accounts and settings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896112" y="4187952"/>
            <a:ext cx="384048" cy="384048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5964" y="4287804"/>
            <a:ext cx="184343" cy="184343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426464" y="4169664"/>
            <a:ext cx="4343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Purchasing with real money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896112" y="4846320"/>
            <a:ext cx="384048" cy="384048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5964" y="4946172"/>
            <a:ext cx="184343" cy="184343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426464" y="4828032"/>
            <a:ext cx="43434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Continuing to act after you leave</a:t>
            </a:r>
            <a:endParaRPr lang="en-US" sz="1200" dirty="0"/>
          </a:p>
        </p:txBody>
      </p:sp>
      <p:sp>
        <p:nvSpPr>
          <p:cNvPr id="21" name="Shape 14"/>
          <p:cNvSpPr/>
          <p:nvPr/>
        </p:nvSpPr>
        <p:spPr>
          <a:xfrm>
            <a:off x="6199632" y="1600200"/>
            <a:ext cx="5394960" cy="4023360"/>
          </a:xfrm>
          <a:prstGeom prst="roundRect">
            <a:avLst>
              <a:gd name="adj" fmla="val 272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2" name="Text 15"/>
          <p:cNvSpPr/>
          <p:nvPr/>
        </p:nvSpPr>
        <p:spPr>
          <a:xfrm>
            <a:off x="6473952" y="1783080"/>
            <a:ext cx="4846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 evidence</a:t>
            </a:r>
            <a:endParaRPr lang="en-US" sz="1400" dirty="0"/>
          </a:p>
        </p:txBody>
      </p:sp>
      <p:sp>
        <p:nvSpPr>
          <p:cNvPr id="23" name="Text 16"/>
          <p:cNvSpPr/>
          <p:nvPr/>
        </p:nvSpPr>
        <p:spPr>
          <a:xfrm>
            <a:off x="6473952" y="2286000"/>
            <a:ext cx="4892040" cy="2468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7800" indent="-177800"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OpenAI’s agent docs warn that safeguards don’t eliminate prompt-injection risk.</a:t>
            </a:r>
            <a:endParaRPr lang="en-US" sz="1250" dirty="0"/>
          </a:p>
          <a:p>
            <a:pPr marL="177800" indent="-177800"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OpenAI Instant Checkout requires consequence-specific confirmation before a purchase completes.</a:t>
            </a:r>
            <a:endParaRPr lang="en-US" sz="1250" dirty="0"/>
          </a:p>
          <a:p>
            <a:pPr marL="177800" indent="-177800">
              <a:spcAft>
                <a:spcPts val="2000"/>
              </a:spcAft>
              <a:buSzPct val="100000"/>
              <a:buChar char="•"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Scheduled and background agent tasks run while you’re away.</a:t>
            </a:r>
            <a:endParaRPr lang="en-US" sz="1250" dirty="0"/>
          </a:p>
        </p:txBody>
      </p:sp>
      <p:sp>
        <p:nvSpPr>
          <p:cNvPr id="24" name="Shape 17"/>
          <p:cNvSpPr/>
          <p:nvPr/>
        </p:nvSpPr>
        <p:spPr>
          <a:xfrm>
            <a:off x="6473952" y="4864608"/>
            <a:ext cx="4846320" cy="0"/>
          </a:xfrm>
          <a:prstGeom prst="line">
            <a:avLst/>
          </a:prstGeom>
          <a:noFill/>
          <a:ln w="12700">
            <a:solidFill>
              <a:srgbClr val="1E2A3C"/>
            </a:solidFill>
            <a:prstDash val="solid"/>
          </a:ln>
        </p:spPr>
      </p:sp>
      <p:sp>
        <p:nvSpPr>
          <p:cNvPr id="25" name="Text 18"/>
          <p:cNvSpPr/>
          <p:nvPr/>
        </p:nvSpPr>
        <p:spPr>
          <a:xfrm>
            <a:off x="6473952" y="4983480"/>
            <a:ext cx="4892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i="1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Attributed neutrally: these signals validate the pattern. They are not partnerships.</a:t>
            </a:r>
            <a:endParaRPr lang="en-US" sz="950" dirty="0"/>
          </a:p>
        </p:txBody>
      </p:sp>
      <p:sp>
        <p:nvSpPr>
          <p:cNvPr id="26" name="Shape 19"/>
          <p:cNvSpPr/>
          <p:nvPr/>
        </p:nvSpPr>
        <p:spPr>
          <a:xfrm>
            <a:off x="594360" y="5852160"/>
            <a:ext cx="11000232" cy="530352"/>
          </a:xfrm>
          <a:prstGeom prst="roundRect">
            <a:avLst>
              <a:gd name="adj" fmla="val 50000"/>
            </a:avLst>
          </a:prstGeom>
          <a:solidFill>
            <a:srgbClr val="A5B4FC">
              <a:alpha val="10000"/>
            </a:srgbClr>
          </a:solidFill>
          <a:ln w="12700">
            <a:solidFill>
              <a:srgbClr val="4A5387"/>
            </a:solidFill>
            <a:prstDash val="solid"/>
          </a:ln>
        </p:spPr>
      </p:sp>
      <p:sp>
        <p:nvSpPr>
          <p:cNvPr id="27" name="Text 20"/>
          <p:cNvSpPr/>
          <p:nvPr/>
        </p:nvSpPr>
        <p:spPr>
          <a:xfrm>
            <a:off x="868680" y="5852160"/>
            <a:ext cx="10424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C7D2F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Platform confirmations help inside one product — the person still lacks one independent checkpoint across agents.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IT 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 independent checkpoint, outside the conversation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389888"/>
            <a:ext cx="1100023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independent interface where a person sees what an AI-assisted action will change outside the conversation, holds what is unclear, chooses whether it may continue, and keeps a separate record.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94360" y="2103120"/>
            <a:ext cx="2606040" cy="1371600"/>
          </a:xfrm>
          <a:prstGeom prst="roundRect">
            <a:avLst>
              <a:gd name="adj" fmla="val 8000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795528" y="2286000"/>
            <a:ext cx="347472" cy="347472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5871" y="2376343"/>
            <a:ext cx="166787" cy="16678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52728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95528" y="274320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the action will change outside the conversation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392424" y="2103120"/>
            <a:ext cx="2606040" cy="1371600"/>
          </a:xfrm>
          <a:prstGeom prst="roundRect">
            <a:avLst>
              <a:gd name="adj" fmla="val 8000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593592" y="2286000"/>
            <a:ext cx="347472" cy="347472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3935" y="2376343"/>
            <a:ext cx="166787" cy="166787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050792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Hold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3593592" y="274320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is unclear waits until a person decides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190488" y="2103120"/>
            <a:ext cx="2606040" cy="1371600"/>
          </a:xfrm>
          <a:prstGeom prst="roundRect">
            <a:avLst>
              <a:gd name="adj" fmla="val 8000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391656" y="2286000"/>
            <a:ext cx="347472" cy="347472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1999" y="2376343"/>
            <a:ext cx="166787" cy="166787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48856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Choose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391656" y="274320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Whether the action may continue at all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8988552" y="2103120"/>
            <a:ext cx="2606040" cy="1371600"/>
          </a:xfrm>
          <a:prstGeom prst="roundRect">
            <a:avLst>
              <a:gd name="adj" fmla="val 8000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189720" y="2286000"/>
            <a:ext cx="347472" cy="347472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0063" y="2376343"/>
            <a:ext cx="166787" cy="166787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646920" y="2286000"/>
            <a:ext cx="1737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</a:t>
            </a:r>
            <a:endParaRPr lang="en-US" sz="1400" dirty="0"/>
          </a:p>
        </p:txBody>
      </p:sp>
      <p:sp>
        <p:nvSpPr>
          <p:cNvPr id="24" name="Text 18"/>
          <p:cNvSpPr/>
          <p:nvPr/>
        </p:nvSpPr>
        <p:spPr>
          <a:xfrm>
            <a:off x="9189720" y="2743200"/>
            <a:ext cx="22402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separate record that the review happened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594360" y="374904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868680" y="3950208"/>
            <a:ext cx="329184" cy="329184"/>
          </a:xfrm>
          <a:prstGeom prst="ellipse">
            <a:avLst/>
          </a:prstGeom>
          <a:solidFill>
            <a:srgbClr val="1A2130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4268" y="4035796"/>
            <a:ext cx="158008" cy="158008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325880" y="3950208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old way</a:t>
            </a:r>
            <a:endParaRPr lang="en-US" sz="1450" dirty="0"/>
          </a:p>
        </p:txBody>
      </p:sp>
      <p:sp>
        <p:nvSpPr>
          <p:cNvPr id="29" name="Text 22"/>
          <p:cNvSpPr/>
          <p:nvPr/>
        </p:nvSpPr>
        <p:spPr>
          <a:xfrm>
            <a:off x="896112" y="4498848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Confirmations scattered inside each product</a:t>
            </a:r>
            <a:endParaRPr lang="en-US" sz="1200" dirty="0"/>
          </a:p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Ambiguity resolves toward proceeding</a:t>
            </a:r>
            <a:endParaRPr lang="en-US" sz="1200" dirty="0"/>
          </a:p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 lives with the vendor — if anywhere</a:t>
            </a:r>
            <a:endParaRPr lang="en-US" sz="1200" dirty="0"/>
          </a:p>
        </p:txBody>
      </p:sp>
      <p:sp>
        <p:nvSpPr>
          <p:cNvPr id="30" name="Shape 23"/>
          <p:cNvSpPr/>
          <p:nvPr/>
        </p:nvSpPr>
        <p:spPr>
          <a:xfrm>
            <a:off x="6199632" y="3749040"/>
            <a:ext cx="5394960" cy="2331720"/>
          </a:xfrm>
          <a:prstGeom prst="roundRect">
            <a:avLst>
              <a:gd name="adj" fmla="val 4706"/>
            </a:avLst>
          </a:prstGeom>
          <a:solidFill>
            <a:srgbClr val="0F1520"/>
          </a:solidFill>
          <a:ln w="12700">
            <a:solidFill>
              <a:srgbClr val="35604A"/>
            </a:solidFill>
            <a:prstDash val="solid"/>
          </a:ln>
        </p:spPr>
      </p:sp>
      <p:sp>
        <p:nvSpPr>
          <p:cNvPr id="31" name="Shape 24"/>
          <p:cNvSpPr/>
          <p:nvPr/>
        </p:nvSpPr>
        <p:spPr>
          <a:xfrm>
            <a:off x="6473952" y="3950208"/>
            <a:ext cx="329184" cy="329184"/>
          </a:xfrm>
          <a:prstGeom prst="ellipse">
            <a:avLst/>
          </a:prstGeom>
          <a:solidFill>
            <a:srgbClr val="14251C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9540" y="4035796"/>
            <a:ext cx="158008" cy="158008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931152" y="3950208"/>
            <a:ext cx="43891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Proof Mode</a:t>
            </a:r>
            <a:endParaRPr lang="en-US" sz="1450" dirty="0"/>
          </a:p>
        </p:txBody>
      </p:sp>
      <p:sp>
        <p:nvSpPr>
          <p:cNvPr id="34" name="Text 26"/>
          <p:cNvSpPr/>
          <p:nvPr/>
        </p:nvSpPr>
        <p:spPr>
          <a:xfrm>
            <a:off x="6501384" y="4498848"/>
            <a:ext cx="48006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checkpoint the person holds across agents</a:t>
            </a:r>
            <a:endParaRPr lang="en-US" sz="1200" dirty="0"/>
          </a:p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Unclear means Hold — not go</a:t>
            </a:r>
            <a:endParaRPr lang="en-US" sz="1200" dirty="0"/>
          </a:p>
          <a:p>
            <a:pPr marL="152400" indent="-152400">
              <a:spcAft>
                <a:spcPts val="1400"/>
              </a:spcAft>
              <a:buSzPct val="100000"/>
              <a:buChar char="•"/>
            </a:pPr>
            <a:r>
              <a:rPr lang="en-US" sz="120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keep a separate record of every review</a:t>
            </a:r>
            <a:endParaRPr lang="en-US" sz="1200" dirty="0"/>
          </a:p>
        </p:txBody>
      </p:sp>
      <p:sp>
        <p:nvSpPr>
          <p:cNvPr id="35" name="Text 27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36" name="Text 28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HOW IT WORKS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choices. One rule.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481328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5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CHECKPOINT NAMES THE ACTION TYPE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594360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6AA5F8">
              <a:alpha val="14000"/>
            </a:srgbClr>
          </a:solidFill>
          <a:ln w="12700">
            <a:solidFill>
              <a:srgbClr val="2F4E7E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Send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459736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7EE2A0">
              <a:alpha val="14000"/>
            </a:srgbClr>
          </a:solidFill>
          <a:ln w="12700">
            <a:solidFill>
              <a:srgbClr val="35604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Spend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4325112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6AA5F8">
              <a:alpha val="14000"/>
            </a:srgbClr>
          </a:solidFill>
          <a:ln w="12700">
            <a:solidFill>
              <a:srgbClr val="2F4E7E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190488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7EE2A0">
              <a:alpha val="14000"/>
            </a:srgbClr>
          </a:solidFill>
          <a:ln w="12700">
            <a:solidFill>
              <a:srgbClr val="35604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Change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055864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6AA5F8">
              <a:alpha val="14000"/>
            </a:srgbClr>
          </a:solidFill>
          <a:ln w="12700">
            <a:solidFill>
              <a:srgbClr val="2F4E7E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Delegate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921240" y="1810512"/>
            <a:ext cx="1682496" cy="512064"/>
          </a:xfrm>
          <a:prstGeom prst="roundRect">
            <a:avLst>
              <a:gd name="adj" fmla="val 50000"/>
            </a:avLst>
          </a:prstGeom>
          <a:solidFill>
            <a:srgbClr val="A5B4FC">
              <a:alpha val="14000"/>
            </a:srgbClr>
          </a:solidFill>
          <a:ln w="12700">
            <a:solidFill>
              <a:srgbClr val="4A5387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5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Unsure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94360" y="2697480"/>
            <a:ext cx="3383280" cy="1481328"/>
          </a:xfrm>
          <a:prstGeom prst="roundRect">
            <a:avLst>
              <a:gd name="adj" fmla="val 740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3816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813816" y="3310128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Pick one of six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813816" y="3621024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checkpoint starts by naming what kind of action this is.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959352" y="3246120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4407408" y="2697480"/>
            <a:ext cx="3383280" cy="1481328"/>
          </a:xfrm>
          <a:prstGeom prst="roundRect">
            <a:avLst>
              <a:gd name="adj" fmla="val 740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26864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4626864" y="3310128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“Not sure” produces Hold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4626864" y="3621024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Ambiguity never defaults to action — it waits for a person.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7772400" y="3246120"/>
            <a:ext cx="475488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8220456" y="2697480"/>
            <a:ext cx="3383280" cy="1481328"/>
          </a:xfrm>
          <a:prstGeom prst="roundRect">
            <a:avLst>
              <a:gd name="adj" fmla="val 740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439912" y="2880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8439912" y="3310128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person decides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8439912" y="3621024"/>
            <a:ext cx="29718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action continues only when the human allows it to.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4572000"/>
            <a:ext cx="11000232" cy="914400"/>
          </a:xfrm>
          <a:prstGeom prst="roundRect">
            <a:avLst>
              <a:gd name="adj" fmla="val 12000"/>
            </a:avLst>
          </a:prstGeom>
          <a:solidFill>
            <a:srgbClr val="7EE2A0">
              <a:alpha val="9000"/>
            </a:srgbClr>
          </a:solidFill>
          <a:ln w="12700">
            <a:solidFill>
              <a:srgbClr val="35604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68680" y="4572000"/>
            <a:ext cx="104241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 AI confidence never creates permission.</a:t>
            </a:r>
            <a:endParaRPr lang="en-US" sz="1900" dirty="0"/>
          </a:p>
        </p:txBody>
      </p:sp>
      <p:sp>
        <p:nvSpPr>
          <p:cNvPr id="27" name="Text 25"/>
          <p:cNvSpPr/>
          <p:nvPr/>
        </p:nvSpPr>
        <p:spPr>
          <a:xfrm>
            <a:off x="594360" y="5760720"/>
            <a:ext cx="11000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Proof Mode agent skill guides the agent to stop. Enforcement requires an integrated execution boundary.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PRIVACY BY CONSTRUCTION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to know less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371600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checkpoint is built so there is less to collect, less to leak, and less to trust.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94360" y="2103120"/>
            <a:ext cx="5394960" cy="1783080"/>
          </a:xfrm>
          <a:prstGeom prst="roundRect">
            <a:avLst>
              <a:gd name="adj" fmla="val 6154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50392" y="2395728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4999" y="2500335"/>
            <a:ext cx="193121" cy="19312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35608" y="241401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sign-in required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1435608" y="2871216"/>
            <a:ext cx="4279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free checkpoint works without signing in. There is no account to create before a review can happen.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199632" y="2103120"/>
            <a:ext cx="5394960" cy="1783080"/>
          </a:xfrm>
          <a:prstGeom prst="roundRect">
            <a:avLst>
              <a:gd name="adj" fmla="val 6154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55664" y="2395728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0271" y="2500335"/>
            <a:ext cx="193121" cy="19312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040880" y="241401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preview that can’t watch you</a:t>
            </a:r>
            <a:endParaRPr lang="en-US" sz="1450" dirty="0"/>
          </a:p>
        </p:txBody>
      </p:sp>
      <p:sp>
        <p:nvSpPr>
          <p:cNvPr id="14" name="Text 10"/>
          <p:cNvSpPr/>
          <p:nvPr/>
        </p:nvSpPr>
        <p:spPr>
          <a:xfrm>
            <a:off x="7040880" y="2871216"/>
            <a:ext cx="4279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browser preview requests no page, tab, history, host, or scripting access.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594360" y="4206240"/>
            <a:ext cx="5394960" cy="1783080"/>
          </a:xfrm>
          <a:prstGeom prst="roundRect">
            <a:avLst>
              <a:gd name="adj" fmla="val 6154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50392" y="4498848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999" y="4603455"/>
            <a:ext cx="193121" cy="19312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435608" y="451713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Links that carry almost nothing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1435608" y="4974336"/>
            <a:ext cx="4279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Checkpoint links carry an action type and a source label — not answers, page URLs, transcripts, or private content.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6199632" y="4206240"/>
            <a:ext cx="5394960" cy="1783080"/>
          </a:xfrm>
          <a:prstGeom prst="roundRect">
            <a:avLst>
              <a:gd name="adj" fmla="val 6154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455664" y="4498848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0271" y="4603455"/>
            <a:ext cx="193121" cy="193121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040880" y="4517136"/>
            <a:ext cx="4297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Hashing without upload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7040880" y="4974336"/>
            <a:ext cx="4279392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Witness Lab hashes exact bytes in-browser without uploading content. A matching digest establishes byte-level sameness only.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receipt for the review itself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94360" y="1600200"/>
            <a:ext cx="5257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6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record says one thing, precisely: </a:t>
            </a:r>
            <a:pPr indent="0" marL="0">
              <a:buNone/>
            </a:pPr>
            <a:r>
              <a:rPr lang="en-US" sz="16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review completed, and the receipt was signed.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21792" y="2606040"/>
            <a:ext cx="51206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52400" indent="-152400"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Separate from the AI product that acted</a:t>
            </a:r>
            <a:endParaRPr lang="en-US" sz="1250" dirty="0"/>
          </a:p>
          <a:p>
            <a:pPr marL="152400" indent="-152400"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Tamper-evident — alterations become detectable</a:t>
            </a:r>
            <a:endParaRPr lang="en-US" sz="1250" dirty="0"/>
          </a:p>
          <a:p>
            <a:pPr marL="152400" indent="-152400">
              <a:spcAft>
                <a:spcPts val="1200"/>
              </a:spcAft>
              <a:buSzPct val="100000"/>
              <a:buChar char="•"/>
            </a:pPr>
            <a:r>
              <a:rPr lang="en-US" sz="1250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Kept by the person, independent of any vendor</a:t>
            </a:r>
            <a:endParaRPr lang="en-US" sz="1250" dirty="0"/>
          </a:p>
        </p:txBody>
      </p:sp>
      <p:sp>
        <p:nvSpPr>
          <p:cNvPr id="6" name="Shape 4"/>
          <p:cNvSpPr/>
          <p:nvPr/>
        </p:nvSpPr>
        <p:spPr>
          <a:xfrm>
            <a:off x="594360" y="4526280"/>
            <a:ext cx="5257800" cy="1600200"/>
          </a:xfrm>
          <a:prstGeom prst="roundRect">
            <a:avLst>
              <a:gd name="adj" fmla="val 6857"/>
            </a:avLst>
          </a:prstGeom>
          <a:solidFill>
            <a:srgbClr val="0C111B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4709160"/>
            <a:ext cx="2743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250" kern="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SCOPE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868680" y="5010912"/>
            <a:ext cx="47091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50" i="1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does not claim the underlying AI output was correct, safe, or lawful. It records that a human checkpoint happened — and what was decided.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6355080" y="1508760"/>
            <a:ext cx="5029200" cy="4617720"/>
          </a:xfrm>
          <a:prstGeom prst="roundRect">
            <a:avLst>
              <a:gd name="adj" fmla="val 2376"/>
            </a:avLst>
          </a:prstGeom>
          <a:solidFill>
            <a:srgbClr val="0C111B"/>
          </a:solidFill>
          <a:ln w="12700">
            <a:solidFill>
              <a:srgbClr val="273754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720840" y="17830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7EE2A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PROOF MODE · RECEIPT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10561320" y="1719072"/>
            <a:ext cx="402336" cy="402336"/>
          </a:xfrm>
          <a:prstGeom prst="ellipse">
            <a:avLst/>
          </a:prstGeom>
          <a:solidFill>
            <a:srgbClr val="14251C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665927" y="1823679"/>
            <a:ext cx="193121" cy="193121"/>
          </a:xfrm>
          <a:prstGeom prst="rect">
            <a:avLst/>
          </a:prstGeom>
        </p:spPr>
      </p:pic>
      <p:sp>
        <p:nvSpPr>
          <p:cNvPr id="13" name="Shape 10"/>
          <p:cNvSpPr/>
          <p:nvPr/>
        </p:nvSpPr>
        <p:spPr>
          <a:xfrm>
            <a:off x="6720840" y="2240280"/>
            <a:ext cx="4297680" cy="0"/>
          </a:xfrm>
          <a:prstGeom prst="line">
            <a:avLst/>
          </a:prstGeom>
          <a:noFill/>
          <a:ln w="12700">
            <a:solidFill>
              <a:srgbClr val="1E2A3C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720840" y="24505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action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8503920" y="24505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SPEND</a:t>
            </a:r>
            <a:endParaRPr lang="en-US" sz="1100" dirty="0"/>
          </a:p>
        </p:txBody>
      </p:sp>
      <p:sp>
        <p:nvSpPr>
          <p:cNvPr id="16" name="Text 13"/>
          <p:cNvSpPr/>
          <p:nvPr/>
        </p:nvSpPr>
        <p:spPr>
          <a:xfrm>
            <a:off x="6720840" y="29077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source</a:t>
            </a:r>
            <a:endParaRPr lang="en-US" sz="1100" dirty="0"/>
          </a:p>
        </p:txBody>
      </p:sp>
      <p:sp>
        <p:nvSpPr>
          <p:cNvPr id="17" name="Text 14"/>
          <p:cNvSpPr/>
          <p:nvPr/>
        </p:nvSpPr>
        <p:spPr>
          <a:xfrm>
            <a:off x="8503920" y="29077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agent-tool-call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6720840" y="33649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decision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8503920" y="33649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HOLD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6720840" y="38221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reviewed by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8503920" y="38221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human checkpoint</a:t>
            </a:r>
            <a:endParaRPr lang="en-US" sz="1100" dirty="0"/>
          </a:p>
        </p:txBody>
      </p:sp>
      <p:sp>
        <p:nvSpPr>
          <p:cNvPr id="22" name="Text 19"/>
          <p:cNvSpPr/>
          <p:nvPr/>
        </p:nvSpPr>
        <p:spPr>
          <a:xfrm>
            <a:off x="6720840" y="42793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signed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8503920" y="42793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yes</a:t>
            </a:r>
            <a:endParaRPr lang="en-US" sz="1100" dirty="0"/>
          </a:p>
        </p:txBody>
      </p:sp>
      <p:sp>
        <p:nvSpPr>
          <p:cNvPr id="24" name="Text 21"/>
          <p:cNvSpPr/>
          <p:nvPr/>
        </p:nvSpPr>
        <p:spPr>
          <a:xfrm>
            <a:off x="6720840" y="4736592"/>
            <a:ext cx="1737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digest</a:t>
            </a:r>
            <a:endParaRPr lang="en-US" sz="1100" dirty="0"/>
          </a:p>
        </p:txBody>
      </p:sp>
      <p:sp>
        <p:nvSpPr>
          <p:cNvPr id="25" name="Text 22"/>
          <p:cNvSpPr/>
          <p:nvPr/>
        </p:nvSpPr>
        <p:spPr>
          <a:xfrm>
            <a:off x="8503920" y="4736592"/>
            <a:ext cx="2651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8EDF6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a91f…7c204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6720840" y="5349240"/>
            <a:ext cx="3749040" cy="457200"/>
          </a:xfrm>
          <a:prstGeom prst="roundRect">
            <a:avLst>
              <a:gd name="adj" fmla="val 50000"/>
            </a:avLst>
          </a:prstGeom>
          <a:solidFill>
            <a:srgbClr val="7EE2A0">
              <a:alpha val="12000"/>
            </a:srgbClr>
          </a:solidFill>
          <a:ln w="12700">
            <a:solidFill>
              <a:srgbClr val="35604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spc="1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COMPLETED · RECEIPT SIGNED</a:t>
            </a:r>
            <a:endParaRPr lang="en-US" sz="950" dirty="0"/>
          </a:p>
        </p:txBody>
      </p:sp>
      <p:sp>
        <p:nvSpPr>
          <p:cNvPr id="27" name="Text 24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8" name="Text 25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94360" y="457200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94360" y="749808"/>
            <a:ext cx="10972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Simple ways in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94360" y="1691640"/>
            <a:ext cx="3520440" cy="4160520"/>
          </a:xfrm>
          <a:prstGeom prst="roundRect">
            <a:avLst>
              <a:gd name="adj" fmla="val 311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1965960"/>
            <a:ext cx="420624" cy="420624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042" y="2075322"/>
            <a:ext cx="201900" cy="2019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50392" y="2560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$149</a:t>
            </a:r>
            <a:endParaRPr lang="en-US" sz="4400" dirty="0"/>
          </a:p>
        </p:txBody>
      </p:sp>
      <p:sp>
        <p:nvSpPr>
          <p:cNvPr id="8" name="Text 5"/>
          <p:cNvSpPr/>
          <p:nvPr/>
        </p:nvSpPr>
        <p:spPr>
          <a:xfrm>
            <a:off x="868680" y="33832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once — not a subscription</a:t>
            </a:r>
            <a:endParaRPr lang="en-US" sz="1150" dirty="0"/>
          </a:p>
        </p:txBody>
      </p:sp>
      <p:sp>
        <p:nvSpPr>
          <p:cNvPr id="9" name="Text 6"/>
          <p:cNvSpPr/>
          <p:nvPr/>
        </p:nvSpPr>
        <p:spPr>
          <a:xfrm>
            <a:off x="868680" y="3840480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Founding access</a:t>
            </a:r>
            <a:endParaRPr lang="en-US" sz="1450" dirty="0"/>
          </a:p>
        </p:txBody>
      </p:sp>
      <p:sp>
        <p:nvSpPr>
          <p:cNvPr id="10" name="Text 7"/>
          <p:cNvSpPr/>
          <p:nvPr/>
        </p:nvSpPr>
        <p:spPr>
          <a:xfrm>
            <a:off x="868680" y="4187952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Early, personal access to Proof Mode as it grows — one payment, no recurring fee.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68680" y="519379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7EE2A0">
              <a:alpha val="12000"/>
            </a:srgbClr>
          </a:solidFill>
          <a:ln w="12700">
            <a:solidFill>
              <a:srgbClr val="35604A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ONE-TIME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334256" y="1691640"/>
            <a:ext cx="3520440" cy="4160520"/>
          </a:xfrm>
          <a:prstGeom prst="roundRect">
            <a:avLst>
              <a:gd name="adj" fmla="val 311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608576" y="1965960"/>
            <a:ext cx="420624" cy="420624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7938" y="2075322"/>
            <a:ext cx="201900" cy="2019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4590288" y="2560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$7,500</a:t>
            </a:r>
            <a:endParaRPr lang="en-US" sz="4400" dirty="0"/>
          </a:p>
        </p:txBody>
      </p:sp>
      <p:sp>
        <p:nvSpPr>
          <p:cNvPr id="16" name="Text 12"/>
          <p:cNvSpPr/>
          <p:nvPr/>
        </p:nvSpPr>
        <p:spPr>
          <a:xfrm>
            <a:off x="4608576" y="33832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30 days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4608576" y="3840480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 enterprise pilot</a:t>
            </a:r>
            <a:endParaRPr lang="en-US" sz="1450" dirty="0"/>
          </a:p>
        </p:txBody>
      </p:sp>
      <p:sp>
        <p:nvSpPr>
          <p:cNvPr id="18" name="Text 14"/>
          <p:cNvSpPr/>
          <p:nvPr/>
        </p:nvSpPr>
        <p:spPr>
          <a:xfrm>
            <a:off x="4608576" y="4187952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scoped 30-day pilot: your team, your agents, one human checkpoint in the loop.</a:t>
            </a:r>
            <a:endParaRPr lang="en-US" sz="1050" dirty="0"/>
          </a:p>
        </p:txBody>
      </p:sp>
      <p:sp>
        <p:nvSpPr>
          <p:cNvPr id="19" name="Text 15"/>
          <p:cNvSpPr/>
          <p:nvPr/>
        </p:nvSpPr>
        <p:spPr>
          <a:xfrm>
            <a:off x="4608576" y="519379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6AA5F8">
              <a:alpha val="12000"/>
            </a:srgbClr>
          </a:solidFill>
          <a:ln w="12700">
            <a:solidFill>
              <a:srgbClr val="2F4E7E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30 DAYS</a:t>
            </a:r>
            <a:endParaRPr lang="en-US" sz="900" dirty="0"/>
          </a:p>
        </p:txBody>
      </p:sp>
      <p:sp>
        <p:nvSpPr>
          <p:cNvPr id="20" name="Shape 16"/>
          <p:cNvSpPr/>
          <p:nvPr/>
        </p:nvSpPr>
        <p:spPr>
          <a:xfrm>
            <a:off x="8074152" y="1691640"/>
            <a:ext cx="3520440" cy="4160520"/>
          </a:xfrm>
          <a:prstGeom prst="roundRect">
            <a:avLst>
              <a:gd name="adj" fmla="val 3117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21" name="Shape 17"/>
          <p:cNvSpPr/>
          <p:nvPr/>
        </p:nvSpPr>
        <p:spPr>
          <a:xfrm>
            <a:off x="8348472" y="1965960"/>
            <a:ext cx="420624" cy="420624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2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7834" y="2075322"/>
            <a:ext cx="201900" cy="201900"/>
          </a:xfrm>
          <a:prstGeom prst="rect">
            <a:avLst/>
          </a:prstGeom>
        </p:spPr>
      </p:pic>
      <p:sp>
        <p:nvSpPr>
          <p:cNvPr id="23" name="Text 18"/>
          <p:cNvSpPr/>
          <p:nvPr/>
        </p:nvSpPr>
        <p:spPr>
          <a:xfrm>
            <a:off x="8330184" y="2560320"/>
            <a:ext cx="3017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</a:t>
            </a:r>
            <a:endParaRPr lang="en-US" sz="4400" dirty="0"/>
          </a:p>
        </p:txBody>
      </p:sp>
      <p:sp>
        <p:nvSpPr>
          <p:cNvPr id="24" name="Text 19"/>
          <p:cNvSpPr/>
          <p:nvPr/>
        </p:nvSpPr>
        <p:spPr>
          <a:xfrm>
            <a:off x="8348472" y="3383280"/>
            <a:ext cx="2971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everyone</a:t>
            </a:r>
            <a:endParaRPr lang="en-US" sz="1150" dirty="0"/>
          </a:p>
        </p:txBody>
      </p:sp>
      <p:sp>
        <p:nvSpPr>
          <p:cNvPr id="25" name="Text 20"/>
          <p:cNvSpPr/>
          <p:nvPr/>
        </p:nvSpPr>
        <p:spPr>
          <a:xfrm>
            <a:off x="8348472" y="3840480"/>
            <a:ext cx="2971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checkpoint itself</a:t>
            </a:r>
            <a:endParaRPr lang="en-US" sz="1450" dirty="0"/>
          </a:p>
        </p:txBody>
      </p:sp>
      <p:sp>
        <p:nvSpPr>
          <p:cNvPr id="26" name="Text 21"/>
          <p:cNvSpPr/>
          <p:nvPr/>
        </p:nvSpPr>
        <p:spPr>
          <a:xfrm>
            <a:off x="8348472" y="4187952"/>
            <a:ext cx="2971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free checkpoint works for anyone, without signing in. That part stays free.</a:t>
            </a:r>
            <a:endParaRPr lang="en-US" sz="1050" dirty="0"/>
          </a:p>
        </p:txBody>
      </p:sp>
      <p:sp>
        <p:nvSpPr>
          <p:cNvPr id="27" name="Text 22"/>
          <p:cNvSpPr/>
          <p:nvPr/>
        </p:nvSpPr>
        <p:spPr>
          <a:xfrm>
            <a:off x="8348472" y="5193792"/>
            <a:ext cx="1554480" cy="384048"/>
          </a:xfrm>
          <a:prstGeom prst="roundRect">
            <a:avLst>
              <a:gd name="adj" fmla="val 50000"/>
            </a:avLst>
          </a:prstGeom>
          <a:solidFill>
            <a:srgbClr val="A5B4FC">
              <a:alpha val="12000"/>
            </a:srgbClr>
          </a:solidFill>
          <a:ln w="12700">
            <a:solidFill>
              <a:srgbClr val="4A5387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SIGN-IN</a:t>
            </a:r>
            <a:endParaRPr lang="en-US" sz="900" dirty="0"/>
          </a:p>
        </p:txBody>
      </p:sp>
      <p:sp>
        <p:nvSpPr>
          <p:cNvPr id="28" name="Text 23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9" name="Text 24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3840480" y="2011680"/>
            <a:ext cx="7315200" cy="7315200"/>
          </a:xfrm>
          <a:prstGeom prst="ellipse">
            <a:avLst/>
          </a:prstGeom>
          <a:ln w="19050">
            <a:solidFill>
              <a:srgbClr val="141D2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2743200" y="3108960"/>
            <a:ext cx="5120640" cy="5120640"/>
          </a:xfrm>
          <a:prstGeom prst="ellipse">
            <a:avLst/>
          </a:prstGeom>
          <a:ln w="19050">
            <a:solidFill>
              <a:srgbClr val="1A243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960120"/>
            <a:ext cx="110002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300" kern="0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TRY IT LIVE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94360" y="1325880"/>
            <a:ext cx="11000232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7EE2A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proof.summitcognitive.ai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94360" y="2103120"/>
            <a:ext cx="110002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live checkpoint — free, and it works without signing in.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97280" y="2788920"/>
            <a:ext cx="4754880" cy="1965960"/>
          </a:xfrm>
          <a:prstGeom prst="roundRect">
            <a:avLst>
              <a:gd name="adj" fmla="val 5581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1353312" y="3044952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7919" y="3149559"/>
            <a:ext cx="193121" cy="193121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920240" y="30632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Interactive sandbox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920240" y="35204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Walk a checkpoint end-to-end in your browser — pick an action type, hold, decide.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1920240" y="431596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demo.summitcognitive.ai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6327648" y="2788920"/>
            <a:ext cx="4754880" cy="1965960"/>
          </a:xfrm>
          <a:prstGeom prst="roundRect">
            <a:avLst>
              <a:gd name="adj" fmla="val 5581"/>
            </a:avLst>
          </a:prstGeom>
          <a:solidFill>
            <a:srgbClr val="0F1520"/>
          </a:solidFill>
          <a:ln w="12700">
            <a:solidFill>
              <a:srgbClr val="1E2A3C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6583680" y="3044952"/>
            <a:ext cx="402336" cy="402336"/>
          </a:xfrm>
          <a:prstGeom prst="ellipse">
            <a:avLst/>
          </a:prstGeom>
          <a:solidFill>
            <a:srgbClr val="162032"/>
          </a:solidFill>
          <a:ln w="9525">
            <a:solidFill>
              <a:srgbClr val="1E2A3C"/>
            </a:solidFill>
            <a:prstDash val="solid"/>
          </a:ln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287" y="3149559"/>
            <a:ext cx="193121" cy="193121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7150608" y="30632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 tool-call demo</a:t>
            </a:r>
            <a:endParaRPr lang="en-US" sz="1500" dirty="0"/>
          </a:p>
        </p:txBody>
      </p:sp>
      <p:sp>
        <p:nvSpPr>
          <p:cNvPr id="17" name="Text 13"/>
          <p:cNvSpPr/>
          <p:nvPr/>
        </p:nvSpPr>
        <p:spPr>
          <a:xfrm>
            <a:off x="7150608" y="3520440"/>
            <a:ext cx="3639312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Watch an agent’s tool call arrive at a human checkpoint — and hold until you allow it.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7150608" y="4315968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AA5F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demo.summitcognitive.ai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594360" y="5257800"/>
            <a:ext cx="11000232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E8EDF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Before AI does something you can’t take back.</a:t>
            </a:r>
            <a:endParaRPr lang="en-US" sz="1700" dirty="0"/>
          </a:p>
        </p:txBody>
      </p:sp>
      <p:sp>
        <p:nvSpPr>
          <p:cNvPr id="20" name="Text 16"/>
          <p:cNvSpPr/>
          <p:nvPr/>
        </p:nvSpPr>
        <p:spPr>
          <a:xfrm>
            <a:off x="4443984" y="5897880"/>
            <a:ext cx="3291840" cy="438912"/>
          </a:xfrm>
          <a:prstGeom prst="roundRect">
            <a:avLst>
              <a:gd name="adj" fmla="val 50000"/>
            </a:avLst>
          </a:prstGeom>
          <a:solidFill>
            <a:srgbClr val="A5B4FC">
              <a:alpha val="12000"/>
            </a:srgbClr>
          </a:solidFill>
          <a:ln w="12700">
            <a:solidFill>
              <a:srgbClr val="4A5387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A5B4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PERSONAL AI CONTROL LAYER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594360" y="64739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Summit Cognitive — Proof Mode</a:t>
            </a:r>
            <a:endParaRPr lang="en-US" sz="850" dirty="0"/>
          </a:p>
        </p:txBody>
      </p:sp>
      <p:sp>
        <p:nvSpPr>
          <p:cNvPr id="22" name="Text 18"/>
          <p:cNvSpPr/>
          <p:nvPr/>
        </p:nvSpPr>
        <p:spPr>
          <a:xfrm>
            <a:off x="11247120" y="6473952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8B98B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2026-07-17T01:44:09Z</dcterms:created>
  <dcterms:modified xsi:type="dcterms:W3CDTF">2026-07-17T01:44:09Z</dcterms:modified>
</cp:coreProperties>
</file>