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635240" y="-1097280"/>
            <a:ext cx="6583680" cy="9052560"/>
          </a:xfrm>
          <a:prstGeom prst="roundRect">
            <a:avLst>
              <a:gd name="adj" fmla="val 4167"/>
            </a:avLst>
          </a:prstGeom>
          <a:solidFill>
            <a:srgbClr val="0F1520">
              <a:alpha val="45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137160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SUMMIT COGNITIVE · DECISION ASSURANCE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1828800"/>
            <a:ext cx="69494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Receipt</a:t>
            </a:r>
            <a:endParaRPr lang="en-US" sz="6000" dirty="0"/>
          </a:p>
        </p:txBody>
      </p:sp>
      <p:sp>
        <p:nvSpPr>
          <p:cNvPr id="5" name="Text 3"/>
          <p:cNvSpPr/>
          <p:nvPr/>
        </p:nvSpPr>
        <p:spPr>
          <a:xfrm>
            <a:off x="822960" y="3246120"/>
            <a:ext cx="6400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autonomous AI action requires a receipt.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822960" y="4480560"/>
            <a:ext cx="1737360" cy="310896"/>
          </a:xfrm>
          <a:prstGeom prst="roundRect">
            <a:avLst>
              <a:gd name="adj" fmla="val 50000"/>
            </a:avLst>
          </a:prstGeom>
          <a:solidFill>
            <a:srgbClr val="121A28"/>
          </a:solidFill>
          <a:ln w="12700">
            <a:solidFill>
              <a:srgbClr val="7EE2A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4480560"/>
            <a:ext cx="1737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200" kern="0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TAMPER-EVIDENT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2697480" y="4480560"/>
            <a:ext cx="2606040" cy="310896"/>
          </a:xfrm>
          <a:prstGeom prst="roundRect">
            <a:avLst>
              <a:gd name="adj" fmla="val 50000"/>
            </a:avLst>
          </a:prstGeom>
          <a:solidFill>
            <a:srgbClr val="121A28"/>
          </a:solidFill>
          <a:ln w="12700">
            <a:solidFill>
              <a:srgbClr val="A5B4F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697480" y="4480560"/>
            <a:ext cx="2606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200" kern="0" dirty="0">
                <a:solidFill>
                  <a:srgbClr val="A5B4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INDEPENDENTLY VERIFIABLE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5440680" y="4480560"/>
            <a:ext cx="1600200" cy="310896"/>
          </a:xfrm>
          <a:prstGeom prst="roundRect">
            <a:avLst>
              <a:gd name="adj" fmla="val 50000"/>
            </a:avLst>
          </a:prstGeom>
          <a:solidFill>
            <a:srgbClr val="121A28"/>
          </a:solidFill>
          <a:ln w="12700">
            <a:solidFill>
              <a:srgbClr val="6AA5F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40680" y="4480560"/>
            <a:ext cx="1600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200" kern="0" dirty="0">
                <a:solidFill>
                  <a:srgbClr val="6AA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HASH-CHAINED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8403336" y="1380744"/>
            <a:ext cx="3017520" cy="4389120"/>
          </a:xfrm>
          <a:prstGeom prst="roundRect">
            <a:avLst>
              <a:gd name="adj" fmla="val 4242"/>
            </a:avLst>
          </a:prstGeom>
          <a:solidFill>
            <a:srgbClr val="0A101B"/>
          </a:solidFill>
          <a:ln w="12700">
            <a:solidFill>
              <a:srgbClr val="182234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275320" y="1234440"/>
            <a:ext cx="3017520" cy="4389120"/>
          </a:xfrm>
          <a:prstGeom prst="roundRect">
            <a:avLst>
              <a:gd name="adj" fmla="val 3636"/>
            </a:avLst>
          </a:prstGeom>
          <a:solidFill>
            <a:srgbClr val="0F1520"/>
          </a:solidFill>
          <a:ln w="12700">
            <a:solidFill>
              <a:srgbClr val="26334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0" y="1435608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7EE2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RECEIPT #A417-0F2C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8503920" y="1837944"/>
            <a:ext cx="2560320" cy="0"/>
          </a:xfrm>
          <a:prstGeom prst="line">
            <a:avLst/>
          </a:prstGeom>
          <a:noFill/>
          <a:ln w="12700">
            <a:solidFill>
              <a:srgbClr val="1B253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503920" y="1892808"/>
            <a:ext cx="1051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9509760" y="1892808"/>
            <a:ext cx="1554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E8ED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wire.release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8503920" y="2404872"/>
            <a:ext cx="2560320" cy="0"/>
          </a:xfrm>
          <a:prstGeom prst="line">
            <a:avLst/>
          </a:prstGeom>
          <a:noFill/>
          <a:ln w="12700">
            <a:solidFill>
              <a:srgbClr val="1B2536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503920" y="2459736"/>
            <a:ext cx="1051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POLICY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9509760" y="2459736"/>
            <a:ext cx="1554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E8ED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PASS · 4 checks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8503920" y="2971800"/>
            <a:ext cx="2560320" cy="0"/>
          </a:xfrm>
          <a:prstGeom prst="line">
            <a:avLst/>
          </a:prstGeom>
          <a:noFill/>
          <a:ln w="12700">
            <a:solidFill>
              <a:srgbClr val="1B2536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503920" y="3026664"/>
            <a:ext cx="1051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EVIDENCE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9509760" y="3026664"/>
            <a:ext cx="1554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E8ED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 artifacts bound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8503920" y="3538728"/>
            <a:ext cx="2560320" cy="0"/>
          </a:xfrm>
          <a:prstGeom prst="line">
            <a:avLst/>
          </a:prstGeom>
          <a:noFill/>
          <a:ln w="12700">
            <a:solidFill>
              <a:srgbClr val="1B2536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503920" y="3593592"/>
            <a:ext cx="1051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CHAIN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9509760" y="3593592"/>
            <a:ext cx="1554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E8ED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c41f…9be2 → 7d0a…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8503920" y="4105656"/>
            <a:ext cx="2560320" cy="0"/>
          </a:xfrm>
          <a:prstGeom prst="line">
            <a:avLst/>
          </a:prstGeom>
          <a:noFill/>
          <a:ln w="12700">
            <a:solidFill>
              <a:srgbClr val="1B2536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503920" y="4160520"/>
            <a:ext cx="1051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SIGNED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9509760" y="4160520"/>
            <a:ext cx="1554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E8ED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ed25519 ✓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8503920" y="516636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50" kern="0" dirty="0">
                <a:solidFill>
                  <a:srgbClr val="A5B4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VERIFY AT TRUST.SUMMITCOGNITIVE.AI</a:t>
            </a:r>
            <a:endParaRPr lang="en-US" sz="850" dirty="0"/>
          </a:p>
        </p:txBody>
      </p:sp>
      <p:sp>
        <p:nvSpPr>
          <p:cNvPr id="31" name="Text 29"/>
          <p:cNvSpPr/>
          <p:nvPr/>
        </p:nvSpPr>
        <p:spPr>
          <a:xfrm>
            <a:off x="685800" y="6419088"/>
            <a:ext cx="108173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decrec.summitcognitive.ai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7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50292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PROBLEM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85800" y="777240"/>
            <a:ext cx="10789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accountability gap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839712" y="566928"/>
            <a:ext cx="4663440" cy="310896"/>
          </a:xfrm>
          <a:prstGeom prst="roundRect">
            <a:avLst>
              <a:gd name="adj" fmla="val 50000"/>
            </a:avLst>
          </a:prstGeom>
          <a:solidFill>
            <a:srgbClr val="121A28"/>
          </a:solidFill>
          <a:ln w="12700">
            <a:solidFill>
              <a:srgbClr val="8B98B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39712" y="566928"/>
            <a:ext cx="4663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spc="200" kern="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ILLUSTRATIVE FAILURE PATTERN — NOT A CUSTOMER CASE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685800" y="1783080"/>
            <a:ext cx="3429000" cy="2651760"/>
          </a:xfrm>
          <a:prstGeom prst="roundRect">
            <a:avLst>
              <a:gd name="adj" fmla="val 4138"/>
            </a:avLst>
          </a:prstGeom>
          <a:solidFill>
            <a:srgbClr val="0F1520"/>
          </a:solidFill>
          <a:ln w="12700">
            <a:solidFill>
              <a:srgbClr val="1B253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960120" y="2075688"/>
            <a:ext cx="512064" cy="512064"/>
          </a:xfrm>
          <a:prstGeom prst="ellipse">
            <a:avLst/>
          </a:prstGeom>
          <a:solidFill>
            <a:srgbClr val="1B2536"/>
          </a:solidFill>
          <a:ln w="12700">
            <a:solidFill>
              <a:srgbClr val="263349"/>
            </a:solidFill>
            <a:prstDash val="solid"/>
          </a:ln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3257" y="2208825"/>
            <a:ext cx="245791" cy="245791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3246120" y="2057400"/>
            <a:ext cx="594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000" b="1" dirty="0">
                <a:solidFill>
                  <a:srgbClr val="2230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960120" y="2743200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agent acts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960120" y="3154680"/>
            <a:ext cx="28803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autonomous agent approves, sends, changes, or spends — at machine speed, without a human in the loop.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4389120" y="1783080"/>
            <a:ext cx="3429000" cy="2651760"/>
          </a:xfrm>
          <a:prstGeom prst="roundRect">
            <a:avLst>
              <a:gd name="adj" fmla="val 4138"/>
            </a:avLst>
          </a:prstGeom>
          <a:solidFill>
            <a:srgbClr val="0F1520"/>
          </a:solidFill>
          <a:ln w="12700">
            <a:solidFill>
              <a:srgbClr val="1B253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663440" y="2075688"/>
            <a:ext cx="512064" cy="512064"/>
          </a:xfrm>
          <a:prstGeom prst="ellipse">
            <a:avLst/>
          </a:prstGeom>
          <a:solidFill>
            <a:srgbClr val="1B2536"/>
          </a:solidFill>
          <a:ln w="12700">
            <a:solidFill>
              <a:srgbClr val="263349"/>
            </a:solidFill>
            <a:prstDash val="solid"/>
          </a:ln>
        </p:spPr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6577" y="2208825"/>
            <a:ext cx="245791" cy="245791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6949440" y="2057400"/>
            <a:ext cx="594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000" b="1" dirty="0">
                <a:solidFill>
                  <a:srgbClr val="2230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2000" dirty="0"/>
          </a:p>
        </p:txBody>
      </p:sp>
      <p:sp>
        <p:nvSpPr>
          <p:cNvPr id="16" name="Text 12"/>
          <p:cNvSpPr/>
          <p:nvPr/>
        </p:nvSpPr>
        <p:spPr>
          <a:xfrm>
            <a:off x="4663440" y="2743200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log shrugs</a:t>
            </a:r>
            <a:endParaRPr lang="en-US" sz="1600" dirty="0"/>
          </a:p>
        </p:txBody>
      </p:sp>
      <p:sp>
        <p:nvSpPr>
          <p:cNvPr id="17" name="Text 13"/>
          <p:cNvSpPr/>
          <p:nvPr/>
        </p:nvSpPr>
        <p:spPr>
          <a:xfrm>
            <a:off x="4663440" y="3154680"/>
            <a:ext cx="28803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audit trail says “an action occurred.” It does not capture which policy allowed it or what evidence it saw.</a:t>
            </a:r>
            <a:endParaRPr lang="en-US" sz="1150" dirty="0"/>
          </a:p>
        </p:txBody>
      </p:sp>
      <p:sp>
        <p:nvSpPr>
          <p:cNvPr id="18" name="Shape 14"/>
          <p:cNvSpPr/>
          <p:nvPr/>
        </p:nvSpPr>
        <p:spPr>
          <a:xfrm>
            <a:off x="8092440" y="1783080"/>
            <a:ext cx="3429000" cy="2651760"/>
          </a:xfrm>
          <a:prstGeom prst="roundRect">
            <a:avLst>
              <a:gd name="adj" fmla="val 4138"/>
            </a:avLst>
          </a:prstGeom>
          <a:solidFill>
            <a:srgbClr val="0F1520"/>
          </a:solidFill>
          <a:ln w="12700">
            <a:solidFill>
              <a:srgbClr val="1B2536"/>
            </a:solidFill>
            <a:prstDash val="solid"/>
          </a:ln>
        </p:spPr>
      </p:sp>
      <p:sp>
        <p:nvSpPr>
          <p:cNvPr id="19" name="Shape 15"/>
          <p:cNvSpPr/>
          <p:nvPr/>
        </p:nvSpPr>
        <p:spPr>
          <a:xfrm>
            <a:off x="8366760" y="2075688"/>
            <a:ext cx="512064" cy="512064"/>
          </a:xfrm>
          <a:prstGeom prst="ellipse">
            <a:avLst/>
          </a:prstGeom>
          <a:solidFill>
            <a:srgbClr val="1B2536"/>
          </a:solidFill>
          <a:ln w="12700">
            <a:solidFill>
              <a:srgbClr val="263349"/>
            </a:solidFill>
            <a:prstDash val="solid"/>
          </a:ln>
        </p:spPr>
      </p:sp>
      <p:pic>
        <p:nvPicPr>
          <p:cNvPr id="2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9897" y="2208825"/>
            <a:ext cx="245791" cy="245791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10652760" y="2057400"/>
            <a:ext cx="594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000" b="1" dirty="0">
                <a:solidFill>
                  <a:srgbClr val="2230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2000" dirty="0"/>
          </a:p>
        </p:txBody>
      </p:sp>
      <p:sp>
        <p:nvSpPr>
          <p:cNvPr id="22" name="Text 17"/>
          <p:cNvSpPr/>
          <p:nvPr/>
        </p:nvSpPr>
        <p:spPr>
          <a:xfrm>
            <a:off x="8366760" y="2743200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Months later: silence</a:t>
            </a:r>
            <a:endParaRPr lang="en-US" sz="1600" dirty="0"/>
          </a:p>
        </p:txBody>
      </p:sp>
      <p:sp>
        <p:nvSpPr>
          <p:cNvPr id="23" name="Text 18"/>
          <p:cNvSpPr/>
          <p:nvPr/>
        </p:nvSpPr>
        <p:spPr>
          <a:xfrm>
            <a:off x="8366760" y="3154680"/>
            <a:ext cx="28803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someone asks why the action was allowed, nobody can reconstruct the decision. The record was never built.</a:t>
            </a:r>
            <a:endParaRPr lang="en-US" sz="1150" dirty="0"/>
          </a:p>
        </p:txBody>
      </p:sp>
      <p:sp>
        <p:nvSpPr>
          <p:cNvPr id="24" name="Shape 19"/>
          <p:cNvSpPr/>
          <p:nvPr/>
        </p:nvSpPr>
        <p:spPr>
          <a:xfrm>
            <a:off x="685800" y="4709160"/>
            <a:ext cx="10817352" cy="1417320"/>
          </a:xfrm>
          <a:prstGeom prst="roundRect">
            <a:avLst>
              <a:gd name="adj" fmla="val 7742"/>
            </a:avLst>
          </a:prstGeom>
          <a:solidFill>
            <a:srgbClr val="121A28"/>
          </a:solidFill>
          <a:ln w="12700">
            <a:solidFill>
              <a:srgbClr val="1B2536"/>
            </a:solidFill>
            <a:prstDash val="solid"/>
          </a:ln>
        </p:spPr>
      </p:sp>
      <p:sp>
        <p:nvSpPr>
          <p:cNvPr id="25" name="Shape 20"/>
          <p:cNvSpPr/>
          <p:nvPr/>
        </p:nvSpPr>
        <p:spPr>
          <a:xfrm>
            <a:off x="960120" y="5074920"/>
            <a:ext cx="640080" cy="640080"/>
          </a:xfrm>
          <a:prstGeom prst="ellipse">
            <a:avLst/>
          </a:prstGeom>
          <a:solidFill>
            <a:srgbClr val="1B2536"/>
          </a:solidFill>
          <a:ln w="12700">
            <a:solidFill>
              <a:srgbClr val="263349"/>
            </a:solidFill>
            <a:prstDash val="solid"/>
          </a:ln>
        </p:spPr>
      </p:sp>
      <p:pic>
        <p:nvPicPr>
          <p:cNvPr id="2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6541" y="5241341"/>
            <a:ext cx="307238" cy="307238"/>
          </a:xfrm>
          <a:prstGeom prst="rect">
            <a:avLst/>
          </a:prstGeom>
        </p:spPr>
      </p:pic>
      <p:sp>
        <p:nvSpPr>
          <p:cNvPr id="27" name="Text 21"/>
          <p:cNvSpPr/>
          <p:nvPr/>
        </p:nvSpPr>
        <p:spPr>
          <a:xfrm>
            <a:off x="1828800" y="4937760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the pointing starts.</a:t>
            </a:r>
            <a:endParaRPr lang="en-US" sz="1500" dirty="0"/>
          </a:p>
        </p:txBody>
      </p:sp>
      <p:sp>
        <p:nvSpPr>
          <p:cNvPr id="28" name="Text 22"/>
          <p:cNvSpPr/>
          <p:nvPr/>
        </p:nvSpPr>
        <p:spPr>
          <a:xfrm>
            <a:off x="1828800" y="5303520"/>
            <a:ext cx="9326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workflow owner points at the vendor. The vendor points at the business. Without a sealed record of the decision, accountability has nowhere to land.</a:t>
            </a:r>
            <a:endParaRPr lang="en-US" sz="1200" dirty="0"/>
          </a:p>
        </p:txBody>
      </p:sp>
      <p:sp>
        <p:nvSpPr>
          <p:cNvPr id="29" name="Text 23"/>
          <p:cNvSpPr/>
          <p:nvPr/>
        </p:nvSpPr>
        <p:spPr>
          <a:xfrm>
            <a:off x="685800" y="6419088"/>
            <a:ext cx="108173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7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50292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PRIMITIVE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85800" y="777240"/>
            <a:ext cx="10789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 receipt is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85800" y="1600200"/>
            <a:ext cx="5394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tamper-evident, independently verifiable record, sealed for every agentic action, policy check, and evidence path.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685800" y="2697480"/>
            <a:ext cx="5394960" cy="804672"/>
          </a:xfrm>
          <a:prstGeom prst="roundRect">
            <a:avLst>
              <a:gd name="adj" fmla="val 13636"/>
            </a:avLst>
          </a:prstGeom>
          <a:solidFill>
            <a:srgbClr val="121A28"/>
          </a:solidFill>
          <a:ln w="12700">
            <a:solidFill>
              <a:srgbClr val="1B253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68680" y="2852928"/>
            <a:ext cx="493776" cy="493776"/>
          </a:xfrm>
          <a:prstGeom prst="ellipse">
            <a:avLst/>
          </a:prstGeom>
          <a:solidFill>
            <a:srgbClr val="1B2536"/>
          </a:solidFill>
          <a:ln w="12700">
            <a:solidFill>
              <a:srgbClr val="263349"/>
            </a:solidFill>
            <a:prstDash val="solid"/>
          </a:ln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7062" y="2981310"/>
            <a:ext cx="237012" cy="23701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00200" y="2788920"/>
            <a:ext cx="4297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evidence chain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1600200" y="3081528"/>
            <a:ext cx="4343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Which inputs and artifacts the action was based on, bound by hash.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685800" y="3630168"/>
            <a:ext cx="5394960" cy="804672"/>
          </a:xfrm>
          <a:prstGeom prst="roundRect">
            <a:avLst>
              <a:gd name="adj" fmla="val 13636"/>
            </a:avLst>
          </a:prstGeom>
          <a:solidFill>
            <a:srgbClr val="121A28"/>
          </a:solidFill>
          <a:ln w="12700">
            <a:solidFill>
              <a:srgbClr val="1B2536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868680" y="3785616"/>
            <a:ext cx="493776" cy="493776"/>
          </a:xfrm>
          <a:prstGeom prst="ellipse">
            <a:avLst/>
          </a:prstGeom>
          <a:solidFill>
            <a:srgbClr val="1B2536"/>
          </a:solidFill>
          <a:ln w="12700">
            <a:solidFill>
              <a:srgbClr val="263349"/>
            </a:solidFill>
            <a:prstDash val="solid"/>
          </a:ln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062" y="3913998"/>
            <a:ext cx="237012" cy="23701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600200" y="3721608"/>
            <a:ext cx="4297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policy verdict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1600200" y="4014216"/>
            <a:ext cx="4343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Which admissibility checks ran and what each one returned.</a:t>
            </a:r>
            <a:endParaRPr lang="en-US" sz="1050" dirty="0"/>
          </a:p>
        </p:txBody>
      </p:sp>
      <p:sp>
        <p:nvSpPr>
          <p:cNvPr id="15" name="Shape 11"/>
          <p:cNvSpPr/>
          <p:nvPr/>
        </p:nvSpPr>
        <p:spPr>
          <a:xfrm>
            <a:off x="685800" y="4562856"/>
            <a:ext cx="5394960" cy="804672"/>
          </a:xfrm>
          <a:prstGeom prst="roundRect">
            <a:avLst>
              <a:gd name="adj" fmla="val 13636"/>
            </a:avLst>
          </a:prstGeom>
          <a:solidFill>
            <a:srgbClr val="121A28"/>
          </a:solidFill>
          <a:ln w="12700">
            <a:solidFill>
              <a:srgbClr val="1B2536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868680" y="4718304"/>
            <a:ext cx="493776" cy="493776"/>
          </a:xfrm>
          <a:prstGeom prst="ellipse">
            <a:avLst/>
          </a:prstGeom>
          <a:solidFill>
            <a:srgbClr val="1B2536"/>
          </a:solidFill>
          <a:ln w="12700">
            <a:solidFill>
              <a:srgbClr val="263349"/>
            </a:solidFill>
            <a:prstDash val="solid"/>
          </a:ln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062" y="4846686"/>
            <a:ext cx="237012" cy="23701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600200" y="4654296"/>
            <a:ext cx="4297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replay reference</a:t>
            </a:r>
            <a:endParaRPr lang="en-US" sz="1300" dirty="0"/>
          </a:p>
        </p:txBody>
      </p:sp>
      <p:sp>
        <p:nvSpPr>
          <p:cNvPr id="19" name="Text 14"/>
          <p:cNvSpPr/>
          <p:nvPr/>
        </p:nvSpPr>
        <p:spPr>
          <a:xfrm>
            <a:off x="1600200" y="4946904"/>
            <a:ext cx="4343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pointer for deterministically reconstructing the recorded workflow evidence.</a:t>
            </a:r>
            <a:endParaRPr lang="en-US" sz="1050" dirty="0"/>
          </a:p>
        </p:txBody>
      </p:sp>
      <p:sp>
        <p:nvSpPr>
          <p:cNvPr id="20" name="Text 15"/>
          <p:cNvSpPr/>
          <p:nvPr/>
        </p:nvSpPr>
        <p:spPr>
          <a:xfrm>
            <a:off x="685800" y="5623560"/>
            <a:ext cx="53949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A5B4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 verified receipt attests: </a:t>
            </a:r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the receipt bytes and signature verify, and that the review record contains the stated fields — not that the AI output was correct, safe, or lawful.</a:t>
            </a:r>
            <a:endParaRPr lang="en-US" sz="1050" dirty="0"/>
          </a:p>
        </p:txBody>
      </p:sp>
      <p:sp>
        <p:nvSpPr>
          <p:cNvPr id="21" name="Shape 16"/>
          <p:cNvSpPr/>
          <p:nvPr/>
        </p:nvSpPr>
        <p:spPr>
          <a:xfrm>
            <a:off x="6858000" y="1709928"/>
            <a:ext cx="3291840" cy="4800600"/>
          </a:xfrm>
          <a:prstGeom prst="roundRect">
            <a:avLst>
              <a:gd name="adj" fmla="val 3889"/>
            </a:avLst>
          </a:prstGeom>
          <a:solidFill>
            <a:srgbClr val="0A101B"/>
          </a:solidFill>
          <a:ln w="12700">
            <a:solidFill>
              <a:srgbClr val="182234"/>
            </a:solidFill>
            <a:prstDash val="solid"/>
          </a:ln>
        </p:spPr>
      </p:sp>
      <p:sp>
        <p:nvSpPr>
          <p:cNvPr id="22" name="Shape 17"/>
          <p:cNvSpPr/>
          <p:nvPr/>
        </p:nvSpPr>
        <p:spPr>
          <a:xfrm>
            <a:off x="6720840" y="1554480"/>
            <a:ext cx="3291840" cy="4800600"/>
          </a:xfrm>
          <a:prstGeom prst="roundRect">
            <a:avLst>
              <a:gd name="adj" fmla="val 3333"/>
            </a:avLst>
          </a:prstGeom>
          <a:solidFill>
            <a:srgbClr val="0F1520"/>
          </a:solidFill>
          <a:ln w="12700">
            <a:solidFill>
              <a:srgbClr val="263349"/>
            </a:solidFill>
            <a:prstDash val="solid"/>
          </a:ln>
        </p:spPr>
      </p:sp>
      <p:sp>
        <p:nvSpPr>
          <p:cNvPr id="23" name="Text 18"/>
          <p:cNvSpPr/>
          <p:nvPr/>
        </p:nvSpPr>
        <p:spPr>
          <a:xfrm>
            <a:off x="6976872" y="1755648"/>
            <a:ext cx="27797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ANATOMY OF A RECEIPT</a:t>
            </a:r>
            <a:endParaRPr lang="en-US" sz="1000" dirty="0"/>
          </a:p>
        </p:txBody>
      </p:sp>
      <p:sp>
        <p:nvSpPr>
          <p:cNvPr id="24" name="Shape 19"/>
          <p:cNvSpPr/>
          <p:nvPr/>
        </p:nvSpPr>
        <p:spPr>
          <a:xfrm>
            <a:off x="6976872" y="2212848"/>
            <a:ext cx="2779776" cy="676656"/>
          </a:xfrm>
          <a:prstGeom prst="roundRect">
            <a:avLst>
              <a:gd name="adj" fmla="val 10811"/>
            </a:avLst>
          </a:prstGeom>
          <a:solidFill>
            <a:srgbClr val="121A28"/>
          </a:solidFill>
          <a:ln w="12700">
            <a:solidFill>
              <a:srgbClr val="223049"/>
            </a:solidFill>
            <a:prstDash val="solid"/>
          </a:ln>
        </p:spPr>
      </p:sp>
      <p:sp>
        <p:nvSpPr>
          <p:cNvPr id="25" name="Text 20"/>
          <p:cNvSpPr/>
          <p:nvPr/>
        </p:nvSpPr>
        <p:spPr>
          <a:xfrm>
            <a:off x="7178040" y="229514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50" kern="0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</a:t>
            </a:r>
            <a:endParaRPr lang="en-US" sz="1050" dirty="0"/>
          </a:p>
        </p:txBody>
      </p:sp>
      <p:sp>
        <p:nvSpPr>
          <p:cNvPr id="26" name="Text 21"/>
          <p:cNvSpPr/>
          <p:nvPr/>
        </p:nvSpPr>
        <p:spPr>
          <a:xfrm>
            <a:off x="7178040" y="2551176"/>
            <a:ext cx="2423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the agent did, and to what</a:t>
            </a:r>
            <a:endParaRPr lang="en-US" sz="950" dirty="0"/>
          </a:p>
        </p:txBody>
      </p:sp>
      <p:sp>
        <p:nvSpPr>
          <p:cNvPr id="27" name="Shape 22"/>
          <p:cNvSpPr/>
          <p:nvPr/>
        </p:nvSpPr>
        <p:spPr>
          <a:xfrm>
            <a:off x="10012680" y="2551176"/>
            <a:ext cx="457200" cy="0"/>
          </a:xfrm>
          <a:prstGeom prst="line">
            <a:avLst/>
          </a:prstGeom>
          <a:noFill/>
          <a:ln w="12700">
            <a:solidFill>
              <a:srgbClr val="263349"/>
            </a:solidFill>
            <a:prstDash val="dash"/>
          </a:ln>
        </p:spPr>
      </p:sp>
      <p:sp>
        <p:nvSpPr>
          <p:cNvPr id="28" name="Shape 23"/>
          <p:cNvSpPr/>
          <p:nvPr/>
        </p:nvSpPr>
        <p:spPr>
          <a:xfrm>
            <a:off x="6976872" y="3017520"/>
            <a:ext cx="2779776" cy="676656"/>
          </a:xfrm>
          <a:prstGeom prst="roundRect">
            <a:avLst>
              <a:gd name="adj" fmla="val 10811"/>
            </a:avLst>
          </a:prstGeom>
          <a:solidFill>
            <a:srgbClr val="121A28"/>
          </a:solidFill>
          <a:ln w="12700">
            <a:solidFill>
              <a:srgbClr val="223049"/>
            </a:solidFill>
            <a:prstDash val="solid"/>
          </a:ln>
        </p:spPr>
      </p:sp>
      <p:sp>
        <p:nvSpPr>
          <p:cNvPr id="29" name="Text 24"/>
          <p:cNvSpPr/>
          <p:nvPr/>
        </p:nvSpPr>
        <p:spPr>
          <a:xfrm>
            <a:off x="7178040" y="3099816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50" kern="0" dirty="0">
                <a:solidFill>
                  <a:srgbClr val="6AA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POLICY CHECKS</a:t>
            </a:r>
            <a:endParaRPr lang="en-US" sz="1050" dirty="0"/>
          </a:p>
        </p:txBody>
      </p:sp>
      <p:sp>
        <p:nvSpPr>
          <p:cNvPr id="30" name="Text 25"/>
          <p:cNvSpPr/>
          <p:nvPr/>
        </p:nvSpPr>
        <p:spPr>
          <a:xfrm>
            <a:off x="7178040" y="3355848"/>
            <a:ext cx="2423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admissibility check + verdict</a:t>
            </a:r>
            <a:endParaRPr lang="en-US" sz="950" dirty="0"/>
          </a:p>
        </p:txBody>
      </p:sp>
      <p:sp>
        <p:nvSpPr>
          <p:cNvPr id="31" name="Shape 26"/>
          <p:cNvSpPr/>
          <p:nvPr/>
        </p:nvSpPr>
        <p:spPr>
          <a:xfrm>
            <a:off x="10012680" y="3355848"/>
            <a:ext cx="457200" cy="0"/>
          </a:xfrm>
          <a:prstGeom prst="line">
            <a:avLst/>
          </a:prstGeom>
          <a:noFill/>
          <a:ln w="12700">
            <a:solidFill>
              <a:srgbClr val="263349"/>
            </a:solidFill>
            <a:prstDash val="dash"/>
          </a:ln>
        </p:spPr>
      </p:sp>
      <p:sp>
        <p:nvSpPr>
          <p:cNvPr id="32" name="Shape 27"/>
          <p:cNvSpPr/>
          <p:nvPr/>
        </p:nvSpPr>
        <p:spPr>
          <a:xfrm>
            <a:off x="6976872" y="3822192"/>
            <a:ext cx="2779776" cy="676656"/>
          </a:xfrm>
          <a:prstGeom prst="roundRect">
            <a:avLst>
              <a:gd name="adj" fmla="val 10811"/>
            </a:avLst>
          </a:prstGeom>
          <a:solidFill>
            <a:srgbClr val="121A28"/>
          </a:solidFill>
          <a:ln w="12700">
            <a:solidFill>
              <a:srgbClr val="223049"/>
            </a:solidFill>
            <a:prstDash val="solid"/>
          </a:ln>
        </p:spPr>
      </p:sp>
      <p:sp>
        <p:nvSpPr>
          <p:cNvPr id="33" name="Text 28"/>
          <p:cNvSpPr/>
          <p:nvPr/>
        </p:nvSpPr>
        <p:spPr>
          <a:xfrm>
            <a:off x="7178040" y="3904488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50" kern="0" dirty="0">
                <a:solidFill>
                  <a:srgbClr val="A5B4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EVIDENCE</a:t>
            </a:r>
            <a:endParaRPr lang="en-US" sz="1050" dirty="0"/>
          </a:p>
        </p:txBody>
      </p:sp>
      <p:sp>
        <p:nvSpPr>
          <p:cNvPr id="34" name="Text 29"/>
          <p:cNvSpPr/>
          <p:nvPr/>
        </p:nvSpPr>
        <p:spPr>
          <a:xfrm>
            <a:off x="7178040" y="4160520"/>
            <a:ext cx="2423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hashes of the artifacts consulted</a:t>
            </a:r>
            <a:endParaRPr lang="en-US" sz="950" dirty="0"/>
          </a:p>
        </p:txBody>
      </p:sp>
      <p:sp>
        <p:nvSpPr>
          <p:cNvPr id="35" name="Shape 30"/>
          <p:cNvSpPr/>
          <p:nvPr/>
        </p:nvSpPr>
        <p:spPr>
          <a:xfrm>
            <a:off x="10012680" y="4160520"/>
            <a:ext cx="457200" cy="0"/>
          </a:xfrm>
          <a:prstGeom prst="line">
            <a:avLst/>
          </a:prstGeom>
          <a:noFill/>
          <a:ln w="12700">
            <a:solidFill>
              <a:srgbClr val="263349"/>
            </a:solidFill>
            <a:prstDash val="dash"/>
          </a:ln>
        </p:spPr>
      </p:sp>
      <p:sp>
        <p:nvSpPr>
          <p:cNvPr id="36" name="Shape 31"/>
          <p:cNvSpPr/>
          <p:nvPr/>
        </p:nvSpPr>
        <p:spPr>
          <a:xfrm>
            <a:off x="6976872" y="4626864"/>
            <a:ext cx="2779776" cy="676656"/>
          </a:xfrm>
          <a:prstGeom prst="roundRect">
            <a:avLst>
              <a:gd name="adj" fmla="val 10811"/>
            </a:avLst>
          </a:prstGeom>
          <a:solidFill>
            <a:srgbClr val="121A28"/>
          </a:solidFill>
          <a:ln w="12700">
            <a:solidFill>
              <a:srgbClr val="223049"/>
            </a:solidFill>
            <a:prstDash val="solid"/>
          </a:ln>
        </p:spPr>
      </p:sp>
      <p:sp>
        <p:nvSpPr>
          <p:cNvPr id="37" name="Text 32"/>
          <p:cNvSpPr/>
          <p:nvPr/>
        </p:nvSpPr>
        <p:spPr>
          <a:xfrm>
            <a:off x="7178040" y="4709160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50" kern="0" dirty="0">
                <a:solidFill>
                  <a:srgbClr val="6AA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HASH CHAIN</a:t>
            </a:r>
            <a:endParaRPr lang="en-US" sz="1050" dirty="0"/>
          </a:p>
        </p:txBody>
      </p:sp>
      <p:sp>
        <p:nvSpPr>
          <p:cNvPr id="38" name="Text 33"/>
          <p:cNvSpPr/>
          <p:nvPr/>
        </p:nvSpPr>
        <p:spPr>
          <a:xfrm>
            <a:off x="7178040" y="4965192"/>
            <a:ext cx="2423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link to the previous receipt</a:t>
            </a:r>
            <a:endParaRPr lang="en-US" sz="950" dirty="0"/>
          </a:p>
        </p:txBody>
      </p:sp>
      <p:sp>
        <p:nvSpPr>
          <p:cNvPr id="39" name="Shape 34"/>
          <p:cNvSpPr/>
          <p:nvPr/>
        </p:nvSpPr>
        <p:spPr>
          <a:xfrm>
            <a:off x="10012680" y="4965192"/>
            <a:ext cx="457200" cy="0"/>
          </a:xfrm>
          <a:prstGeom prst="line">
            <a:avLst/>
          </a:prstGeom>
          <a:noFill/>
          <a:ln w="12700">
            <a:solidFill>
              <a:srgbClr val="263349"/>
            </a:solidFill>
            <a:prstDash val="dash"/>
          </a:ln>
        </p:spPr>
      </p:sp>
      <p:sp>
        <p:nvSpPr>
          <p:cNvPr id="40" name="Shape 35"/>
          <p:cNvSpPr/>
          <p:nvPr/>
        </p:nvSpPr>
        <p:spPr>
          <a:xfrm>
            <a:off x="6976872" y="5431536"/>
            <a:ext cx="2779776" cy="676656"/>
          </a:xfrm>
          <a:prstGeom prst="roundRect">
            <a:avLst>
              <a:gd name="adj" fmla="val 10811"/>
            </a:avLst>
          </a:prstGeom>
          <a:solidFill>
            <a:srgbClr val="121A28"/>
          </a:solidFill>
          <a:ln w="12700">
            <a:solidFill>
              <a:srgbClr val="223049"/>
            </a:solidFill>
            <a:prstDash val="solid"/>
          </a:ln>
        </p:spPr>
      </p:sp>
      <p:sp>
        <p:nvSpPr>
          <p:cNvPr id="41" name="Text 36"/>
          <p:cNvSpPr/>
          <p:nvPr/>
        </p:nvSpPr>
        <p:spPr>
          <a:xfrm>
            <a:off x="7178040" y="5513832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50" kern="0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SIGNATURE</a:t>
            </a:r>
            <a:endParaRPr lang="en-US" sz="1050" dirty="0"/>
          </a:p>
        </p:txBody>
      </p:sp>
      <p:sp>
        <p:nvSpPr>
          <p:cNvPr id="42" name="Text 37"/>
          <p:cNvSpPr/>
          <p:nvPr/>
        </p:nvSpPr>
        <p:spPr>
          <a:xfrm>
            <a:off x="7178040" y="5769864"/>
            <a:ext cx="2423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seal over the whole record</a:t>
            </a:r>
            <a:endParaRPr lang="en-US" sz="950" dirty="0"/>
          </a:p>
        </p:txBody>
      </p:sp>
      <p:sp>
        <p:nvSpPr>
          <p:cNvPr id="43" name="Shape 38"/>
          <p:cNvSpPr/>
          <p:nvPr/>
        </p:nvSpPr>
        <p:spPr>
          <a:xfrm>
            <a:off x="10012680" y="5769864"/>
            <a:ext cx="457200" cy="0"/>
          </a:xfrm>
          <a:prstGeom prst="line">
            <a:avLst/>
          </a:prstGeom>
          <a:noFill/>
          <a:ln w="12700">
            <a:solidFill>
              <a:srgbClr val="263349"/>
            </a:solidFill>
            <a:prstDash val="dash"/>
          </a:ln>
        </p:spPr>
      </p:sp>
      <p:sp>
        <p:nvSpPr>
          <p:cNvPr id="44" name="Text 39"/>
          <p:cNvSpPr/>
          <p:nvPr/>
        </p:nvSpPr>
        <p:spPr>
          <a:xfrm>
            <a:off x="10543032" y="2404872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B6B8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sealed</a:t>
            </a:r>
            <a:endParaRPr lang="en-US" sz="950" dirty="0"/>
          </a:p>
        </p:txBody>
      </p:sp>
      <p:sp>
        <p:nvSpPr>
          <p:cNvPr id="45" name="Text 40"/>
          <p:cNvSpPr/>
          <p:nvPr/>
        </p:nvSpPr>
        <p:spPr>
          <a:xfrm>
            <a:off x="10543032" y="3209544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B6B8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checked</a:t>
            </a:r>
            <a:endParaRPr lang="en-US" sz="950" dirty="0"/>
          </a:p>
        </p:txBody>
      </p:sp>
      <p:sp>
        <p:nvSpPr>
          <p:cNvPr id="46" name="Text 41"/>
          <p:cNvSpPr/>
          <p:nvPr/>
        </p:nvSpPr>
        <p:spPr>
          <a:xfrm>
            <a:off x="10543032" y="4014216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B6B8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bound</a:t>
            </a:r>
            <a:endParaRPr lang="en-US" sz="950" dirty="0"/>
          </a:p>
        </p:txBody>
      </p:sp>
      <p:sp>
        <p:nvSpPr>
          <p:cNvPr id="47" name="Text 42"/>
          <p:cNvSpPr/>
          <p:nvPr/>
        </p:nvSpPr>
        <p:spPr>
          <a:xfrm>
            <a:off x="10543032" y="4818888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B6B8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chained</a:t>
            </a:r>
            <a:endParaRPr lang="en-US" sz="950" dirty="0"/>
          </a:p>
        </p:txBody>
      </p:sp>
      <p:sp>
        <p:nvSpPr>
          <p:cNvPr id="48" name="Text 43"/>
          <p:cNvSpPr/>
          <p:nvPr/>
        </p:nvSpPr>
        <p:spPr>
          <a:xfrm>
            <a:off x="10543032" y="562356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B6B8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signed</a:t>
            </a:r>
            <a:endParaRPr lang="en-US" sz="950" dirty="0"/>
          </a:p>
        </p:txBody>
      </p:sp>
      <p:sp>
        <p:nvSpPr>
          <p:cNvPr id="49" name="Text 44"/>
          <p:cNvSpPr/>
          <p:nvPr/>
        </p:nvSpPr>
        <p:spPr>
          <a:xfrm>
            <a:off x="685800" y="6419088"/>
            <a:ext cx="108173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7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50292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MECHANICS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85800" y="777240"/>
            <a:ext cx="10789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it works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85800" y="1481328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Five steps between an agent wanting to act and anyone being able to check the record.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85800" y="2240280"/>
            <a:ext cx="2011680" cy="3063240"/>
          </a:xfrm>
          <a:prstGeom prst="roundRect">
            <a:avLst>
              <a:gd name="adj" fmla="val 5455"/>
            </a:avLst>
          </a:prstGeom>
          <a:solidFill>
            <a:srgbClr val="0F1520"/>
          </a:solidFill>
          <a:ln w="12700">
            <a:solidFill>
              <a:srgbClr val="1B253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86968" y="2441448"/>
            <a:ext cx="548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984248" y="2459736"/>
            <a:ext cx="475488" cy="475488"/>
          </a:xfrm>
          <a:prstGeom prst="ellipse">
            <a:avLst/>
          </a:prstGeom>
          <a:solidFill>
            <a:srgbClr val="1B2536"/>
          </a:solidFill>
          <a:ln w="12700">
            <a:solidFill>
              <a:srgbClr val="263349"/>
            </a:solidFill>
            <a:prstDash val="solid"/>
          </a:ln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07875" y="2583363"/>
            <a:ext cx="228234" cy="228234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886968" y="3154680"/>
            <a:ext cx="160934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 proposed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886968" y="3886200"/>
            <a:ext cx="1609344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agent submits the action it intends to take.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2679192" y="3474720"/>
            <a:ext cx="22631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4453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2887218" y="2240280"/>
            <a:ext cx="2011680" cy="3063240"/>
          </a:xfrm>
          <a:prstGeom prst="roundRect">
            <a:avLst>
              <a:gd name="adj" fmla="val 5455"/>
            </a:avLst>
          </a:prstGeom>
          <a:solidFill>
            <a:srgbClr val="0F1520"/>
          </a:solidFill>
          <a:ln w="12700">
            <a:solidFill>
              <a:srgbClr val="1B253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3088386" y="2441448"/>
            <a:ext cx="548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6AA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200" dirty="0"/>
          </a:p>
        </p:txBody>
      </p:sp>
      <p:sp>
        <p:nvSpPr>
          <p:cNvPr id="14" name="Shape 11"/>
          <p:cNvSpPr/>
          <p:nvPr/>
        </p:nvSpPr>
        <p:spPr>
          <a:xfrm>
            <a:off x="4185666" y="2459736"/>
            <a:ext cx="475488" cy="475488"/>
          </a:xfrm>
          <a:prstGeom prst="ellipse">
            <a:avLst/>
          </a:prstGeom>
          <a:solidFill>
            <a:srgbClr val="1B2536"/>
          </a:solidFill>
          <a:ln w="12700">
            <a:solidFill>
              <a:srgbClr val="263349"/>
            </a:solidFill>
            <a:prstDash val="solid"/>
          </a:ln>
        </p:spPr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9293" y="2583363"/>
            <a:ext cx="228234" cy="228234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3088386" y="3154680"/>
            <a:ext cx="160934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Policy evaluated</a:t>
            </a:r>
            <a:endParaRPr lang="en-US" sz="1400" dirty="0"/>
          </a:p>
        </p:txBody>
      </p:sp>
      <p:sp>
        <p:nvSpPr>
          <p:cNvPr id="17" name="Text 13"/>
          <p:cNvSpPr/>
          <p:nvPr/>
        </p:nvSpPr>
        <p:spPr>
          <a:xfrm>
            <a:off x="3088386" y="3886200"/>
            <a:ext cx="1609344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Admissibility checks run against the governing policy set.</a:t>
            </a:r>
            <a:endParaRPr lang="en-US" sz="1050" dirty="0"/>
          </a:p>
        </p:txBody>
      </p:sp>
      <p:sp>
        <p:nvSpPr>
          <p:cNvPr id="18" name="Text 14"/>
          <p:cNvSpPr/>
          <p:nvPr/>
        </p:nvSpPr>
        <p:spPr>
          <a:xfrm>
            <a:off x="4880610" y="3474720"/>
            <a:ext cx="22631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4453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400" dirty="0"/>
          </a:p>
        </p:txBody>
      </p:sp>
      <p:sp>
        <p:nvSpPr>
          <p:cNvPr id="19" name="Shape 15"/>
          <p:cNvSpPr/>
          <p:nvPr/>
        </p:nvSpPr>
        <p:spPr>
          <a:xfrm>
            <a:off x="5088636" y="2240280"/>
            <a:ext cx="2011680" cy="3063240"/>
          </a:xfrm>
          <a:prstGeom prst="roundRect">
            <a:avLst>
              <a:gd name="adj" fmla="val 5455"/>
            </a:avLst>
          </a:prstGeom>
          <a:solidFill>
            <a:srgbClr val="0F1520"/>
          </a:solidFill>
          <a:ln w="12700">
            <a:solidFill>
              <a:srgbClr val="1B2536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5289804" y="2441448"/>
            <a:ext cx="548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A5B4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200" dirty="0"/>
          </a:p>
        </p:txBody>
      </p:sp>
      <p:sp>
        <p:nvSpPr>
          <p:cNvPr id="21" name="Shape 17"/>
          <p:cNvSpPr/>
          <p:nvPr/>
        </p:nvSpPr>
        <p:spPr>
          <a:xfrm>
            <a:off x="6387084" y="2459736"/>
            <a:ext cx="475488" cy="475488"/>
          </a:xfrm>
          <a:prstGeom prst="ellipse">
            <a:avLst/>
          </a:prstGeom>
          <a:solidFill>
            <a:srgbClr val="1B2536"/>
          </a:solidFill>
          <a:ln w="12700">
            <a:solidFill>
              <a:srgbClr val="263349"/>
            </a:solidFill>
            <a:prstDash val="solid"/>
          </a:ln>
        </p:spPr>
      </p:sp>
      <p:pic>
        <p:nvPicPr>
          <p:cNvPr id="2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0711" y="2583363"/>
            <a:ext cx="228234" cy="228234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5289804" y="3154680"/>
            <a:ext cx="160934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Evidence bound</a:t>
            </a:r>
            <a:endParaRPr lang="en-US" sz="1400" dirty="0"/>
          </a:p>
        </p:txBody>
      </p:sp>
      <p:sp>
        <p:nvSpPr>
          <p:cNvPr id="24" name="Text 19"/>
          <p:cNvSpPr/>
          <p:nvPr/>
        </p:nvSpPr>
        <p:spPr>
          <a:xfrm>
            <a:off x="5289804" y="3886200"/>
            <a:ext cx="1609344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artifacts the decision relied on are hashed and attached.</a:t>
            </a:r>
            <a:endParaRPr lang="en-US" sz="1050" dirty="0"/>
          </a:p>
        </p:txBody>
      </p:sp>
      <p:sp>
        <p:nvSpPr>
          <p:cNvPr id="25" name="Text 20"/>
          <p:cNvSpPr/>
          <p:nvPr/>
        </p:nvSpPr>
        <p:spPr>
          <a:xfrm>
            <a:off x="7082028" y="3474720"/>
            <a:ext cx="22631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4453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400" dirty="0"/>
          </a:p>
        </p:txBody>
      </p:sp>
      <p:sp>
        <p:nvSpPr>
          <p:cNvPr id="26" name="Shape 21"/>
          <p:cNvSpPr/>
          <p:nvPr/>
        </p:nvSpPr>
        <p:spPr>
          <a:xfrm>
            <a:off x="7290054" y="2240280"/>
            <a:ext cx="2011680" cy="3063240"/>
          </a:xfrm>
          <a:prstGeom prst="roundRect">
            <a:avLst>
              <a:gd name="adj" fmla="val 5455"/>
            </a:avLst>
          </a:prstGeom>
          <a:solidFill>
            <a:srgbClr val="0F1520"/>
          </a:solidFill>
          <a:ln w="12700">
            <a:solidFill>
              <a:srgbClr val="1B2536"/>
            </a:solidFill>
            <a:prstDash val="solid"/>
          </a:ln>
        </p:spPr>
      </p:sp>
      <p:sp>
        <p:nvSpPr>
          <p:cNvPr id="27" name="Text 22"/>
          <p:cNvSpPr/>
          <p:nvPr/>
        </p:nvSpPr>
        <p:spPr>
          <a:xfrm>
            <a:off x="7491222" y="2441448"/>
            <a:ext cx="548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200" dirty="0"/>
          </a:p>
        </p:txBody>
      </p:sp>
      <p:sp>
        <p:nvSpPr>
          <p:cNvPr id="28" name="Shape 23"/>
          <p:cNvSpPr/>
          <p:nvPr/>
        </p:nvSpPr>
        <p:spPr>
          <a:xfrm>
            <a:off x="8588502" y="2459736"/>
            <a:ext cx="475488" cy="475488"/>
          </a:xfrm>
          <a:prstGeom prst="ellipse">
            <a:avLst/>
          </a:prstGeom>
          <a:solidFill>
            <a:srgbClr val="1B2536"/>
          </a:solidFill>
          <a:ln w="12700">
            <a:solidFill>
              <a:srgbClr val="263349"/>
            </a:solidFill>
            <a:prstDash val="solid"/>
          </a:ln>
        </p:spPr>
      </p:sp>
      <p:pic>
        <p:nvPicPr>
          <p:cNvPr id="2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2129" y="2583363"/>
            <a:ext cx="228234" cy="228234"/>
          </a:xfrm>
          <a:prstGeom prst="rect">
            <a:avLst/>
          </a:prstGeom>
        </p:spPr>
      </p:pic>
      <p:sp>
        <p:nvSpPr>
          <p:cNvPr id="30" name="Text 24"/>
          <p:cNvSpPr/>
          <p:nvPr/>
        </p:nvSpPr>
        <p:spPr>
          <a:xfrm>
            <a:off x="7491222" y="3154680"/>
            <a:ext cx="160934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Receipt sealed</a:t>
            </a:r>
            <a:endParaRPr lang="en-US" sz="1400" dirty="0"/>
          </a:p>
        </p:txBody>
      </p:sp>
      <p:sp>
        <p:nvSpPr>
          <p:cNvPr id="31" name="Text 25"/>
          <p:cNvSpPr/>
          <p:nvPr/>
        </p:nvSpPr>
        <p:spPr>
          <a:xfrm>
            <a:off x="7491222" y="3886200"/>
            <a:ext cx="1609344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record is signed and appended to a hash-chained ledger.</a:t>
            </a:r>
            <a:endParaRPr lang="en-US" sz="1050" dirty="0"/>
          </a:p>
        </p:txBody>
      </p:sp>
      <p:sp>
        <p:nvSpPr>
          <p:cNvPr id="32" name="Text 26"/>
          <p:cNvSpPr/>
          <p:nvPr/>
        </p:nvSpPr>
        <p:spPr>
          <a:xfrm>
            <a:off x="9283446" y="3474720"/>
            <a:ext cx="22631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4453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400" dirty="0"/>
          </a:p>
        </p:txBody>
      </p:sp>
      <p:sp>
        <p:nvSpPr>
          <p:cNvPr id="33" name="Shape 27"/>
          <p:cNvSpPr/>
          <p:nvPr/>
        </p:nvSpPr>
        <p:spPr>
          <a:xfrm>
            <a:off x="9491472" y="2240280"/>
            <a:ext cx="2011680" cy="3063240"/>
          </a:xfrm>
          <a:prstGeom prst="roundRect">
            <a:avLst>
              <a:gd name="adj" fmla="val 5455"/>
            </a:avLst>
          </a:prstGeom>
          <a:solidFill>
            <a:srgbClr val="0F1520"/>
          </a:solidFill>
          <a:ln w="12700">
            <a:solidFill>
              <a:srgbClr val="1B2536"/>
            </a:solidFill>
            <a:prstDash val="solid"/>
          </a:ln>
        </p:spPr>
      </p:sp>
      <p:sp>
        <p:nvSpPr>
          <p:cNvPr id="34" name="Text 28"/>
          <p:cNvSpPr/>
          <p:nvPr/>
        </p:nvSpPr>
        <p:spPr>
          <a:xfrm>
            <a:off x="9692640" y="2441448"/>
            <a:ext cx="548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6AA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2200" dirty="0"/>
          </a:p>
        </p:txBody>
      </p:sp>
      <p:sp>
        <p:nvSpPr>
          <p:cNvPr id="35" name="Shape 29"/>
          <p:cNvSpPr/>
          <p:nvPr/>
        </p:nvSpPr>
        <p:spPr>
          <a:xfrm>
            <a:off x="10789920" y="2459736"/>
            <a:ext cx="475488" cy="475488"/>
          </a:xfrm>
          <a:prstGeom prst="ellipse">
            <a:avLst/>
          </a:prstGeom>
          <a:solidFill>
            <a:srgbClr val="1B2536"/>
          </a:solidFill>
          <a:ln w="12700">
            <a:solidFill>
              <a:srgbClr val="263349"/>
            </a:solidFill>
            <a:prstDash val="solid"/>
          </a:ln>
        </p:spPr>
      </p:sp>
      <p:pic>
        <p:nvPicPr>
          <p:cNvPr id="3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13547" y="2583363"/>
            <a:ext cx="228234" cy="228234"/>
          </a:xfrm>
          <a:prstGeom prst="rect">
            <a:avLst/>
          </a:prstGeom>
        </p:spPr>
      </p:pic>
      <p:sp>
        <p:nvSpPr>
          <p:cNvPr id="37" name="Text 30"/>
          <p:cNvSpPr/>
          <p:nvPr/>
        </p:nvSpPr>
        <p:spPr>
          <a:xfrm>
            <a:off x="9692640" y="3154680"/>
            <a:ext cx="160934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Anyone verifies</a:t>
            </a:r>
            <a:endParaRPr lang="en-US" sz="1400" dirty="0"/>
          </a:p>
        </p:txBody>
      </p:sp>
      <p:sp>
        <p:nvSpPr>
          <p:cNvPr id="38" name="Text 31"/>
          <p:cNvSpPr/>
          <p:nvPr/>
        </p:nvSpPr>
        <p:spPr>
          <a:xfrm>
            <a:off x="9692640" y="3886200"/>
            <a:ext cx="1609344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Integrity and provenance can be checked independently.</a:t>
            </a:r>
            <a:endParaRPr lang="en-US" sz="1050" dirty="0"/>
          </a:p>
        </p:txBody>
      </p:sp>
      <p:sp>
        <p:nvSpPr>
          <p:cNvPr id="39" name="Shape 32"/>
          <p:cNvSpPr/>
          <p:nvPr/>
        </p:nvSpPr>
        <p:spPr>
          <a:xfrm>
            <a:off x="685800" y="5623560"/>
            <a:ext cx="10817352" cy="777240"/>
          </a:xfrm>
          <a:prstGeom prst="roundRect">
            <a:avLst>
              <a:gd name="adj" fmla="val 14118"/>
            </a:avLst>
          </a:prstGeom>
          <a:solidFill>
            <a:srgbClr val="121A28"/>
          </a:solidFill>
          <a:ln w="12700">
            <a:solidFill>
              <a:srgbClr val="1B2536"/>
            </a:solidFill>
            <a:prstDash val="solid"/>
          </a:ln>
        </p:spPr>
      </p:sp>
      <p:sp>
        <p:nvSpPr>
          <p:cNvPr id="40" name="Shape 33"/>
          <p:cNvSpPr/>
          <p:nvPr/>
        </p:nvSpPr>
        <p:spPr>
          <a:xfrm>
            <a:off x="914400" y="5779008"/>
            <a:ext cx="457200" cy="457200"/>
          </a:xfrm>
          <a:prstGeom prst="ellipse">
            <a:avLst/>
          </a:prstGeom>
          <a:solidFill>
            <a:srgbClr val="1B2536"/>
          </a:solidFill>
          <a:ln w="12700">
            <a:solidFill>
              <a:srgbClr val="263349"/>
            </a:solidFill>
            <a:prstDash val="solid"/>
          </a:ln>
        </p:spPr>
      </p:sp>
      <p:pic>
        <p:nvPicPr>
          <p:cNvPr id="4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3272" y="5897880"/>
            <a:ext cx="219456" cy="219456"/>
          </a:xfrm>
          <a:prstGeom prst="rect">
            <a:avLst/>
          </a:prstGeom>
        </p:spPr>
      </p:pic>
      <p:sp>
        <p:nvSpPr>
          <p:cNvPr id="42" name="Text 34"/>
          <p:cNvSpPr/>
          <p:nvPr/>
        </p:nvSpPr>
        <p:spPr>
          <a:xfrm>
            <a:off x="1600200" y="5724144"/>
            <a:ext cx="9692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ledger is append-only and hash-chained. </a:t>
            </a:r>
            <a:pPr indent="0" marL="0">
              <a:buNone/>
            </a:pPr>
            <a:r>
              <a:rPr lang="en-US" sz="120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Altering any sealed receipt breaks the chain from that point forward — tampering is evident, not invisible.</a:t>
            </a:r>
            <a:endParaRPr lang="en-US" sz="1200" dirty="0"/>
          </a:p>
        </p:txBody>
      </p:sp>
      <p:sp>
        <p:nvSpPr>
          <p:cNvPr id="43" name="Text 35"/>
          <p:cNvSpPr/>
          <p:nvPr/>
        </p:nvSpPr>
        <p:spPr>
          <a:xfrm>
            <a:off x="685800" y="6419088"/>
            <a:ext cx="108173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7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50292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ACCOUNTABILITY PRIMITIVE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85800" y="777240"/>
            <a:ext cx="10789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Replay, not explanation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85800" y="1783080"/>
            <a:ext cx="5257800" cy="3246120"/>
          </a:xfrm>
          <a:prstGeom prst="roundRect">
            <a:avLst>
              <a:gd name="adj" fmla="val 3380"/>
            </a:avLst>
          </a:prstGeom>
          <a:solidFill>
            <a:srgbClr val="0F1520"/>
          </a:solidFill>
          <a:ln w="12700">
            <a:solidFill>
              <a:srgbClr val="1B253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60120" y="2057400"/>
            <a:ext cx="2468880" cy="310896"/>
          </a:xfrm>
          <a:prstGeom prst="roundRect">
            <a:avLst>
              <a:gd name="adj" fmla="val 50000"/>
            </a:avLst>
          </a:prstGeom>
          <a:solidFill>
            <a:srgbClr val="121A28"/>
          </a:solidFill>
          <a:ln w="12700">
            <a:solidFill>
              <a:srgbClr val="8B98B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0120" y="2057400"/>
            <a:ext cx="2468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spc="200" kern="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AFTER-THE-FACT NARRATIVE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960120" y="2560320"/>
            <a:ext cx="4663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Explanation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960120" y="3108960"/>
            <a:ext cx="47091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0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story generated about a decision, produced after the fact.</a:t>
            </a:r>
            <a:endParaRPr lang="en-US" sz="1250" dirty="0"/>
          </a:p>
          <a:p>
            <a:pPr marL="342900" indent="-342900">
              <a:lnSpc>
                <a:spcPct val="110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Cannot be re-run; you take the narrator’s word for it.</a:t>
            </a:r>
            <a:endParaRPr lang="en-US" sz="1250" dirty="0"/>
          </a:p>
          <a:p>
            <a:pPr marL="342900" indent="-342900">
              <a:lnSpc>
                <a:spcPct val="110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Drifts as models, prompts, and people change.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263640" y="1783080"/>
            <a:ext cx="5257800" cy="3246120"/>
          </a:xfrm>
          <a:prstGeom prst="roundRect">
            <a:avLst>
              <a:gd name="adj" fmla="val 3380"/>
            </a:avLst>
          </a:prstGeom>
          <a:solidFill>
            <a:srgbClr val="0F1520"/>
          </a:solidFill>
          <a:ln w="12700">
            <a:solidFill>
              <a:srgbClr val="2A4A3A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537960" y="2057400"/>
            <a:ext cx="2926080" cy="310896"/>
          </a:xfrm>
          <a:prstGeom prst="roundRect">
            <a:avLst>
              <a:gd name="adj" fmla="val 50000"/>
            </a:avLst>
          </a:prstGeom>
          <a:solidFill>
            <a:srgbClr val="121A28"/>
          </a:solidFill>
          <a:ln w="12700">
            <a:solidFill>
              <a:srgbClr val="7EE2A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37960" y="2057400"/>
            <a:ext cx="2926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spc="200" kern="0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DETERMINISTIC RECONSTRUCTION</a:t>
            </a:r>
            <a:endParaRPr lang="en-US" sz="850" dirty="0"/>
          </a:p>
        </p:txBody>
      </p:sp>
      <p:sp>
        <p:nvSpPr>
          <p:cNvPr id="12" name="Text 10"/>
          <p:cNvSpPr/>
          <p:nvPr/>
        </p:nvSpPr>
        <p:spPr>
          <a:xfrm>
            <a:off x="6537960" y="2560320"/>
            <a:ext cx="4663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Replay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6537960" y="3108960"/>
            <a:ext cx="47091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0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Re-executes the recorded workflow evidence, step by step.</a:t>
            </a:r>
            <a:endParaRPr lang="en-US" sz="1250" dirty="0"/>
          </a:p>
          <a:p>
            <a:pPr marL="342900" indent="-342900">
              <a:lnSpc>
                <a:spcPct val="110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Same inputs, same recorded path → same reconstruction, every time.</a:t>
            </a:r>
            <a:endParaRPr lang="en-US" sz="1250" dirty="0"/>
          </a:p>
          <a:p>
            <a:pPr marL="342900" indent="-342900">
              <a:lnSpc>
                <a:spcPct val="110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Anchored to the sealed receipt, so the reconstruction is checkable.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685800" y="5349240"/>
            <a:ext cx="10835640" cy="914400"/>
          </a:xfrm>
          <a:prstGeom prst="roundRect">
            <a:avLst>
              <a:gd name="adj" fmla="val 12000"/>
            </a:avLst>
          </a:prstGeom>
          <a:solidFill>
            <a:srgbClr val="121A28"/>
          </a:solidFill>
          <a:ln w="12700">
            <a:solidFill>
              <a:srgbClr val="1B2536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14400" y="5577840"/>
            <a:ext cx="457200" cy="457200"/>
          </a:xfrm>
          <a:prstGeom prst="ellipse">
            <a:avLst/>
          </a:prstGeom>
          <a:solidFill>
            <a:srgbClr val="1B2536"/>
          </a:solidFill>
          <a:ln w="12700">
            <a:solidFill>
              <a:srgbClr val="263349"/>
            </a:solidFill>
            <a:prstDash val="solid"/>
          </a:ln>
        </p:spPr>
      </p:sp>
      <p:pic>
        <p:nvPicPr>
          <p:cNvPr id="1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3272" y="5696712"/>
            <a:ext cx="219456" cy="219456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1600200" y="5468112"/>
            <a:ext cx="9784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A5B4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Scope, stated plainly: </a:t>
            </a:r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replay covers the recorded elements of the workflow — the evidence, checks, and steps that were captured. It does not reveal hidden model reasoning, and it does not certify that the outcome was correct.</a:t>
            </a:r>
            <a:endParaRPr lang="en-US" sz="1150" dirty="0"/>
          </a:p>
        </p:txBody>
      </p:sp>
      <p:sp>
        <p:nvSpPr>
          <p:cNvPr id="18" name="Text 15"/>
          <p:cNvSpPr/>
          <p:nvPr/>
        </p:nvSpPr>
        <p:spPr>
          <a:xfrm>
            <a:off x="685800" y="6419088"/>
            <a:ext cx="108173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7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50292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INDEPENDENT VERIFICATION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85800" y="777240"/>
            <a:ext cx="10789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Verify it yourself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85800" y="1481328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AA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trust.summitcognitive.ai</a:t>
            </a:r>
            <a:pPr indent="0" marL="0">
              <a:buNone/>
            </a:pPr>
            <a:r>
              <a:rPr lang="en-US" sz="140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public verification surface. No account required.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85800" y="2194560"/>
            <a:ext cx="3429000" cy="2651760"/>
          </a:xfrm>
          <a:prstGeom prst="roundRect">
            <a:avLst>
              <a:gd name="adj" fmla="val 4138"/>
            </a:avLst>
          </a:prstGeom>
          <a:solidFill>
            <a:srgbClr val="0F1520"/>
          </a:solidFill>
          <a:ln w="12700">
            <a:solidFill>
              <a:srgbClr val="1B253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960120" y="2487168"/>
            <a:ext cx="512064" cy="512064"/>
          </a:xfrm>
          <a:prstGeom prst="ellipse">
            <a:avLst/>
          </a:prstGeom>
          <a:solidFill>
            <a:srgbClr val="1B2536"/>
          </a:solidFill>
          <a:ln w="12700">
            <a:solidFill>
              <a:srgbClr val="263349"/>
            </a:solidFill>
            <a:prstDash val="solid"/>
          </a:ln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3257" y="2620305"/>
            <a:ext cx="245791" cy="245791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960120" y="3154680"/>
            <a:ext cx="2880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Paste a hash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960120" y="3840480"/>
            <a:ext cx="2880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Drop in the receipt hash you were given — from an email, an export, a ledger entry.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4389120" y="2194560"/>
            <a:ext cx="3429000" cy="2651760"/>
          </a:xfrm>
          <a:prstGeom prst="roundRect">
            <a:avLst>
              <a:gd name="adj" fmla="val 4138"/>
            </a:avLst>
          </a:prstGeom>
          <a:solidFill>
            <a:srgbClr val="0F1520"/>
          </a:solidFill>
          <a:ln w="12700">
            <a:solidFill>
              <a:srgbClr val="1B2536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4663440" y="2487168"/>
            <a:ext cx="512064" cy="512064"/>
          </a:xfrm>
          <a:prstGeom prst="ellipse">
            <a:avLst/>
          </a:prstGeom>
          <a:solidFill>
            <a:srgbClr val="1B2536"/>
          </a:solidFill>
          <a:ln w="12700">
            <a:solidFill>
              <a:srgbClr val="263349"/>
            </a:solidFill>
            <a:prstDash val="solid"/>
          </a:ln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6577" y="2620305"/>
            <a:ext cx="245791" cy="245791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663440" y="3154680"/>
            <a:ext cx="2880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 integrity + provenance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4663440" y="3840480"/>
            <a:ext cx="2880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verifier recomputes the hashes, checks the signature, and confirms the chain position.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8092440" y="2194560"/>
            <a:ext cx="3429000" cy="2651760"/>
          </a:xfrm>
          <a:prstGeom prst="roundRect">
            <a:avLst>
              <a:gd name="adj" fmla="val 4138"/>
            </a:avLst>
          </a:prstGeom>
          <a:solidFill>
            <a:srgbClr val="0F1520"/>
          </a:solidFill>
          <a:ln w="12700">
            <a:solidFill>
              <a:srgbClr val="1B2536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8366760" y="2487168"/>
            <a:ext cx="512064" cy="512064"/>
          </a:xfrm>
          <a:prstGeom prst="ellipse">
            <a:avLst/>
          </a:prstGeom>
          <a:solidFill>
            <a:srgbClr val="1B2536"/>
          </a:solidFill>
          <a:ln w="12700">
            <a:solidFill>
              <a:srgbClr val="263349"/>
            </a:solidFill>
            <a:prstDash val="solid"/>
          </a:ln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9897" y="2620305"/>
            <a:ext cx="245791" cy="245791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366760" y="3154680"/>
            <a:ext cx="2880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Against a public transparency log</a:t>
            </a:r>
            <a:endParaRPr lang="en-US" sz="1500" dirty="0"/>
          </a:p>
        </p:txBody>
      </p:sp>
      <p:sp>
        <p:nvSpPr>
          <p:cNvPr id="19" name="Text 14"/>
          <p:cNvSpPr/>
          <p:nvPr/>
        </p:nvSpPr>
        <p:spPr>
          <a:xfrm>
            <a:off x="8366760" y="3840480"/>
            <a:ext cx="2880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Verification runs against a public log, so you are not trusting our word — or our uptime.</a:t>
            </a:r>
            <a:endParaRPr lang="en-US" sz="1150" dirty="0"/>
          </a:p>
        </p:txBody>
      </p:sp>
      <p:sp>
        <p:nvSpPr>
          <p:cNvPr id="20" name="Shape 15"/>
          <p:cNvSpPr/>
          <p:nvPr/>
        </p:nvSpPr>
        <p:spPr>
          <a:xfrm>
            <a:off x="685800" y="5212080"/>
            <a:ext cx="10817352" cy="1005840"/>
          </a:xfrm>
          <a:prstGeom prst="roundRect">
            <a:avLst>
              <a:gd name="adj" fmla="val 10909"/>
            </a:avLst>
          </a:prstGeom>
          <a:solidFill>
            <a:srgbClr val="121A28"/>
          </a:solidFill>
          <a:ln w="12700">
            <a:solidFill>
              <a:srgbClr val="1B2536"/>
            </a:solidFill>
            <a:prstDash val="solid"/>
          </a:ln>
        </p:spPr>
      </p:sp>
      <p:sp>
        <p:nvSpPr>
          <p:cNvPr id="21" name="Shape 16"/>
          <p:cNvSpPr/>
          <p:nvPr/>
        </p:nvSpPr>
        <p:spPr>
          <a:xfrm>
            <a:off x="914400" y="5486400"/>
            <a:ext cx="457200" cy="457200"/>
          </a:xfrm>
          <a:prstGeom prst="ellipse">
            <a:avLst/>
          </a:prstGeom>
          <a:solidFill>
            <a:srgbClr val="1B2536"/>
          </a:solidFill>
          <a:ln w="12700">
            <a:solidFill>
              <a:srgbClr val="263349"/>
            </a:solidFill>
            <a:prstDash val="solid"/>
          </a:ln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272" y="5605272"/>
            <a:ext cx="219456" cy="219456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1600200" y="5349240"/>
            <a:ext cx="9692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“verified” means here: </a:t>
            </a:r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receipt bytes and signature check out and the record contains its stated fields. Verification does not judge whether the underlying AI action was correct, safe, or lawful.</a:t>
            </a:r>
            <a:endParaRPr lang="en-US" sz="1150" dirty="0"/>
          </a:p>
        </p:txBody>
      </p:sp>
      <p:sp>
        <p:nvSpPr>
          <p:cNvPr id="24" name="Text 18"/>
          <p:cNvSpPr/>
          <p:nvPr/>
        </p:nvSpPr>
        <p:spPr>
          <a:xfrm>
            <a:off x="685800" y="6419088"/>
            <a:ext cx="108173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7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50292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DEVELOPERS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85800" y="777240"/>
            <a:ext cx="10789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calls to instrument a workflow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85800" y="1783080"/>
            <a:ext cx="4937760" cy="1261872"/>
          </a:xfrm>
          <a:prstGeom prst="roundRect">
            <a:avLst>
              <a:gd name="adj" fmla="val 8696"/>
            </a:avLst>
          </a:prstGeom>
          <a:solidFill>
            <a:srgbClr val="0F1520"/>
          </a:solidFill>
          <a:ln w="12700">
            <a:solidFill>
              <a:srgbClr val="1B253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2002536"/>
            <a:ext cx="475488" cy="475488"/>
          </a:xfrm>
          <a:prstGeom prst="ellipse">
            <a:avLst/>
          </a:prstGeom>
          <a:solidFill>
            <a:srgbClr val="1B2536"/>
          </a:solidFill>
          <a:ln w="12700">
            <a:solidFill>
              <a:srgbClr val="263349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8027" y="2126163"/>
            <a:ext cx="228234" cy="22823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00200" y="1947672"/>
            <a:ext cx="3886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8ED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POST /v1/admissibility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1600200" y="2267712"/>
            <a:ext cx="3886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Evaluate a proposed action against your policy set before it runs. Returns a verdict plus the checks that produced it.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685800" y="3200400"/>
            <a:ext cx="4937760" cy="1261872"/>
          </a:xfrm>
          <a:prstGeom prst="roundRect">
            <a:avLst>
              <a:gd name="adj" fmla="val 8696"/>
            </a:avLst>
          </a:prstGeom>
          <a:solidFill>
            <a:srgbClr val="0F1520"/>
          </a:solidFill>
          <a:ln w="12700">
            <a:solidFill>
              <a:srgbClr val="1B2536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914400" y="3419856"/>
            <a:ext cx="475488" cy="475488"/>
          </a:xfrm>
          <a:prstGeom prst="ellipse">
            <a:avLst/>
          </a:prstGeom>
          <a:solidFill>
            <a:srgbClr val="1B2536"/>
          </a:solidFill>
          <a:ln w="12700">
            <a:solidFill>
              <a:srgbClr val="263349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027" y="3543483"/>
            <a:ext cx="228234" cy="22823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600200" y="3364992"/>
            <a:ext cx="3886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8ED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POST /v1/receipts</a:t>
            </a:r>
            <a:endParaRPr lang="en-US" sz="1250" dirty="0"/>
          </a:p>
        </p:txBody>
      </p:sp>
      <p:sp>
        <p:nvSpPr>
          <p:cNvPr id="13" name="Text 9"/>
          <p:cNvSpPr/>
          <p:nvPr/>
        </p:nvSpPr>
        <p:spPr>
          <a:xfrm>
            <a:off x="1600200" y="3685032"/>
            <a:ext cx="3886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Seal a signed receipt for the action — evidence hashes, policy verdicts, chain position — and get back its verification hash.</a:t>
            </a:r>
            <a:endParaRPr lang="en-US" sz="1050" dirty="0"/>
          </a:p>
        </p:txBody>
      </p:sp>
      <p:sp>
        <p:nvSpPr>
          <p:cNvPr id="14" name="Shape 10"/>
          <p:cNvSpPr/>
          <p:nvPr/>
        </p:nvSpPr>
        <p:spPr>
          <a:xfrm>
            <a:off x="685800" y="4617720"/>
            <a:ext cx="4937760" cy="1261872"/>
          </a:xfrm>
          <a:prstGeom prst="roundRect">
            <a:avLst>
              <a:gd name="adj" fmla="val 8696"/>
            </a:avLst>
          </a:prstGeom>
          <a:solidFill>
            <a:srgbClr val="0F1520"/>
          </a:solidFill>
          <a:ln w="12700">
            <a:solidFill>
              <a:srgbClr val="1B2536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914400" y="4837176"/>
            <a:ext cx="475488" cy="475488"/>
          </a:xfrm>
          <a:prstGeom prst="ellipse">
            <a:avLst/>
          </a:prstGeom>
          <a:solidFill>
            <a:srgbClr val="1B2536"/>
          </a:solidFill>
          <a:ln w="12700">
            <a:solidFill>
              <a:srgbClr val="263349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8027" y="4960803"/>
            <a:ext cx="228234" cy="22823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600200" y="4782312"/>
            <a:ext cx="3886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8ED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Quickstarts</a:t>
            </a:r>
            <a:endParaRPr lang="en-US" sz="1250" dirty="0"/>
          </a:p>
        </p:txBody>
      </p:sp>
      <p:sp>
        <p:nvSpPr>
          <p:cNvPr id="18" name="Text 13"/>
          <p:cNvSpPr/>
          <p:nvPr/>
        </p:nvSpPr>
        <p:spPr>
          <a:xfrm>
            <a:off x="1600200" y="5102352"/>
            <a:ext cx="3886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SDK snippets and end-to-end examples at docs.summitcognitive.ai.</a:t>
            </a:r>
            <a:endParaRPr lang="en-US" sz="1050" dirty="0"/>
          </a:p>
        </p:txBody>
      </p:sp>
      <p:sp>
        <p:nvSpPr>
          <p:cNvPr id="19" name="Shape 14"/>
          <p:cNvSpPr/>
          <p:nvPr/>
        </p:nvSpPr>
        <p:spPr>
          <a:xfrm>
            <a:off x="5989320" y="1783080"/>
            <a:ext cx="5532120" cy="3611880"/>
          </a:xfrm>
          <a:prstGeom prst="roundRect">
            <a:avLst>
              <a:gd name="adj" fmla="val 3038"/>
            </a:avLst>
          </a:prstGeom>
          <a:solidFill>
            <a:srgbClr val="0A0F19"/>
          </a:solidFill>
          <a:ln w="12700">
            <a:solidFill>
              <a:srgbClr val="1F2A3D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6245352" y="2002536"/>
            <a:ext cx="118872" cy="118872"/>
          </a:xfrm>
          <a:prstGeom prst="ellipse">
            <a:avLst/>
          </a:prstGeom>
          <a:solidFill>
            <a:srgbClr val="F97066"/>
          </a:solidFill>
          <a:ln/>
        </p:spPr>
      </p:sp>
      <p:sp>
        <p:nvSpPr>
          <p:cNvPr id="21" name="Shape 16"/>
          <p:cNvSpPr/>
          <p:nvPr/>
        </p:nvSpPr>
        <p:spPr>
          <a:xfrm>
            <a:off x="6483096" y="2002536"/>
            <a:ext cx="118872" cy="118872"/>
          </a:xfrm>
          <a:prstGeom prst="ellipse">
            <a:avLst/>
          </a:prstGeom>
          <a:solidFill>
            <a:srgbClr val="F5C26B"/>
          </a:solidFill>
          <a:ln/>
        </p:spPr>
      </p:sp>
      <p:sp>
        <p:nvSpPr>
          <p:cNvPr id="22" name="Shape 17"/>
          <p:cNvSpPr/>
          <p:nvPr/>
        </p:nvSpPr>
        <p:spPr>
          <a:xfrm>
            <a:off x="6720840" y="2002536"/>
            <a:ext cx="118872" cy="118872"/>
          </a:xfrm>
          <a:prstGeom prst="ellipse">
            <a:avLst/>
          </a:prstGeom>
          <a:solidFill>
            <a:srgbClr val="7EE2A0"/>
          </a:solidFill>
          <a:ln/>
        </p:spPr>
      </p:sp>
      <p:sp>
        <p:nvSpPr>
          <p:cNvPr id="23" name="Text 18"/>
          <p:cNvSpPr/>
          <p:nvPr/>
        </p:nvSpPr>
        <p:spPr>
          <a:xfrm>
            <a:off x="10104120" y="1947672"/>
            <a:ext cx="1188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spc="200" kern="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ILLUSTRATIVE</a:t>
            </a:r>
            <a:endParaRPr lang="en-US" sz="850" dirty="0"/>
          </a:p>
        </p:txBody>
      </p:sp>
      <p:sp>
        <p:nvSpPr>
          <p:cNvPr id="24" name="Text 19"/>
          <p:cNvSpPr/>
          <p:nvPr/>
        </p:nvSpPr>
        <p:spPr>
          <a:xfrm>
            <a:off x="6263640" y="2331720"/>
            <a:ext cx="4983480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E8ED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curl -X POST https://api.summitcognitive.ai/v1/receipts \
</a:t>
            </a:r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8B98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-H "Authorization: Bearer $SUMMIT_KEY" \
</a:t>
            </a:r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8B98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-d '{
</a:t>
            </a:r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7EE2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"action":   "invoice.approve",
</a:t>
            </a:r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6AA5F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"policy_run": "pr_8Xq2",
</a:t>
            </a:r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A5B4F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"evidence": ["sha256:c41f…9be2"]
</a:t>
            </a:r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8B98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}'
</a:t>
            </a:r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5B6B8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→ 201  { "receipt": "rcpt_A417",
</a:t>
            </a:r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5B6B8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        "hash": "7d0a…e1c9", "sealed": true }</a:t>
            </a:r>
            <a:endParaRPr lang="en-US" sz="1100" dirty="0"/>
          </a:p>
        </p:txBody>
      </p:sp>
      <p:sp>
        <p:nvSpPr>
          <p:cNvPr id="25" name="Shape 20"/>
          <p:cNvSpPr/>
          <p:nvPr/>
        </p:nvSpPr>
        <p:spPr>
          <a:xfrm>
            <a:off x="5989320" y="5669280"/>
            <a:ext cx="1188720" cy="310896"/>
          </a:xfrm>
          <a:prstGeom prst="roundRect">
            <a:avLst>
              <a:gd name="adj" fmla="val 50000"/>
            </a:avLst>
          </a:prstGeom>
          <a:solidFill>
            <a:srgbClr val="121A28"/>
          </a:solidFill>
          <a:ln w="12700">
            <a:solidFill>
              <a:srgbClr val="7EE2A0"/>
            </a:solidFill>
            <a:prstDash val="solid"/>
          </a:ln>
        </p:spPr>
      </p:sp>
      <p:sp>
        <p:nvSpPr>
          <p:cNvPr id="26" name="Text 21"/>
          <p:cNvSpPr/>
          <p:nvPr/>
        </p:nvSpPr>
        <p:spPr>
          <a:xfrm>
            <a:off x="5989320" y="5669280"/>
            <a:ext cx="1188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200" kern="0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REST API</a:t>
            </a:r>
            <a:endParaRPr lang="en-US" sz="950" dirty="0"/>
          </a:p>
        </p:txBody>
      </p:sp>
      <p:sp>
        <p:nvSpPr>
          <p:cNvPr id="27" name="Shape 22"/>
          <p:cNvSpPr/>
          <p:nvPr/>
        </p:nvSpPr>
        <p:spPr>
          <a:xfrm>
            <a:off x="7315200" y="5669280"/>
            <a:ext cx="1783080" cy="310896"/>
          </a:xfrm>
          <a:prstGeom prst="roundRect">
            <a:avLst>
              <a:gd name="adj" fmla="val 50000"/>
            </a:avLst>
          </a:prstGeom>
          <a:solidFill>
            <a:srgbClr val="121A28"/>
          </a:solidFill>
          <a:ln w="12700">
            <a:solidFill>
              <a:srgbClr val="A5B4FC"/>
            </a:solidFill>
            <a:prstDash val="solid"/>
          </a:ln>
        </p:spPr>
      </p:sp>
      <p:sp>
        <p:nvSpPr>
          <p:cNvPr id="28" name="Text 23"/>
          <p:cNvSpPr/>
          <p:nvPr/>
        </p:nvSpPr>
        <p:spPr>
          <a:xfrm>
            <a:off x="7315200" y="5669280"/>
            <a:ext cx="1783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200" kern="0" dirty="0">
                <a:solidFill>
                  <a:srgbClr val="A5B4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SIGNED RECEIPTS</a:t>
            </a:r>
            <a:endParaRPr lang="en-US" sz="950" dirty="0"/>
          </a:p>
        </p:txBody>
      </p:sp>
      <p:sp>
        <p:nvSpPr>
          <p:cNvPr id="29" name="Shape 24"/>
          <p:cNvSpPr/>
          <p:nvPr/>
        </p:nvSpPr>
        <p:spPr>
          <a:xfrm>
            <a:off x="9235440" y="5669280"/>
            <a:ext cx="2286000" cy="310896"/>
          </a:xfrm>
          <a:prstGeom prst="roundRect">
            <a:avLst>
              <a:gd name="adj" fmla="val 50000"/>
            </a:avLst>
          </a:prstGeom>
          <a:solidFill>
            <a:srgbClr val="121A28"/>
          </a:solidFill>
          <a:ln w="12700">
            <a:solidFill>
              <a:srgbClr val="6AA5F8"/>
            </a:solidFill>
            <a:prstDash val="solid"/>
          </a:ln>
        </p:spPr>
      </p:sp>
      <p:sp>
        <p:nvSpPr>
          <p:cNvPr id="30" name="Text 25"/>
          <p:cNvSpPr/>
          <p:nvPr/>
        </p:nvSpPr>
        <p:spPr>
          <a:xfrm>
            <a:off x="9235440" y="5669280"/>
            <a:ext cx="2286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spc="200" kern="0" dirty="0">
                <a:solidFill>
                  <a:srgbClr val="6AA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DOCS.SUMMITCOGNITIVE.AI</a:t>
            </a:r>
            <a:endParaRPr lang="en-US" sz="850" dirty="0"/>
          </a:p>
        </p:txBody>
      </p:sp>
      <p:sp>
        <p:nvSpPr>
          <p:cNvPr id="31" name="Text 26"/>
          <p:cNvSpPr/>
          <p:nvPr/>
        </p:nvSpPr>
        <p:spPr>
          <a:xfrm>
            <a:off x="685800" y="6419088"/>
            <a:ext cx="108173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7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68580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 STEPS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85800" y="960120"/>
            <a:ext cx="10789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it live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85800" y="1965960"/>
            <a:ext cx="3429000" cy="3108960"/>
          </a:xfrm>
          <a:prstGeom prst="roundRect">
            <a:avLst>
              <a:gd name="adj" fmla="val 3529"/>
            </a:avLst>
          </a:prstGeom>
          <a:solidFill>
            <a:srgbClr val="0F1520"/>
          </a:solidFill>
          <a:ln w="12700">
            <a:solidFill>
              <a:srgbClr val="1B253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60120" y="2286000"/>
            <a:ext cx="548640" cy="548640"/>
          </a:xfrm>
          <a:prstGeom prst="ellipse">
            <a:avLst/>
          </a:prstGeom>
          <a:solidFill>
            <a:srgbClr val="1B2536"/>
          </a:solidFill>
          <a:ln w="12700">
            <a:solidFill>
              <a:srgbClr val="263349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2766" y="2428646"/>
            <a:ext cx="263347" cy="263347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60120" y="3017520"/>
            <a:ext cx="2880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200" kern="0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 LEDGER</a:t>
            </a:r>
            <a:endParaRPr lang="en-US" sz="950" dirty="0"/>
          </a:p>
        </p:txBody>
      </p:sp>
      <p:sp>
        <p:nvSpPr>
          <p:cNvPr id="8" name="Text 5"/>
          <p:cNvSpPr/>
          <p:nvPr/>
        </p:nvSpPr>
        <p:spPr>
          <a:xfrm>
            <a:off x="960120" y="3291840"/>
            <a:ext cx="2880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decrec.summitcognitive.ai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960120" y="4023360"/>
            <a:ext cx="2880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Watch receipts being sealed into the public ledger, and pull any one apart.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4389120" y="1965960"/>
            <a:ext cx="3429000" cy="3108960"/>
          </a:xfrm>
          <a:prstGeom prst="roundRect">
            <a:avLst>
              <a:gd name="adj" fmla="val 3529"/>
            </a:avLst>
          </a:prstGeom>
          <a:solidFill>
            <a:srgbClr val="0F1520"/>
          </a:solidFill>
          <a:ln w="12700">
            <a:solidFill>
              <a:srgbClr val="1B2536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4663440" y="2286000"/>
            <a:ext cx="548640" cy="548640"/>
          </a:xfrm>
          <a:prstGeom prst="ellipse">
            <a:avLst/>
          </a:prstGeom>
          <a:solidFill>
            <a:srgbClr val="1B2536"/>
          </a:solidFill>
          <a:ln w="12700">
            <a:solidFill>
              <a:srgbClr val="263349"/>
            </a:solidFill>
            <a:prstDash val="solid"/>
          </a:ln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6086" y="2428646"/>
            <a:ext cx="263347" cy="263347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663440" y="3017520"/>
            <a:ext cx="2880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200" kern="0" dirty="0">
                <a:solidFill>
                  <a:srgbClr val="A5B4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DEMO SURFACE</a:t>
            </a:r>
            <a:endParaRPr lang="en-US" sz="950" dirty="0"/>
          </a:p>
        </p:txBody>
      </p:sp>
      <p:sp>
        <p:nvSpPr>
          <p:cNvPr id="14" name="Text 10"/>
          <p:cNvSpPr/>
          <p:nvPr/>
        </p:nvSpPr>
        <p:spPr>
          <a:xfrm>
            <a:off x="4663440" y="3291840"/>
            <a:ext cx="2880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demo.summitcognitive.ai</a:t>
            </a:r>
            <a:endParaRPr lang="en-US" sz="1450" dirty="0"/>
          </a:p>
        </p:txBody>
      </p:sp>
      <p:sp>
        <p:nvSpPr>
          <p:cNvPr id="15" name="Text 11"/>
          <p:cNvSpPr/>
          <p:nvPr/>
        </p:nvSpPr>
        <p:spPr>
          <a:xfrm>
            <a:off x="4663440" y="4023360"/>
            <a:ext cx="2880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end-to-end demo: propose an action, watch policy run, seal the receipt, verify it.</a:t>
            </a:r>
            <a:endParaRPr lang="en-US" sz="1100" dirty="0"/>
          </a:p>
        </p:txBody>
      </p:sp>
      <p:sp>
        <p:nvSpPr>
          <p:cNvPr id="16" name="Shape 12"/>
          <p:cNvSpPr/>
          <p:nvPr/>
        </p:nvSpPr>
        <p:spPr>
          <a:xfrm>
            <a:off x="8092440" y="1965960"/>
            <a:ext cx="3429000" cy="3108960"/>
          </a:xfrm>
          <a:prstGeom prst="roundRect">
            <a:avLst>
              <a:gd name="adj" fmla="val 3529"/>
            </a:avLst>
          </a:prstGeom>
          <a:solidFill>
            <a:srgbClr val="121A28"/>
          </a:solidFill>
          <a:ln w="12700">
            <a:solidFill>
              <a:srgbClr val="2A4A3A"/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8366760" y="2286000"/>
            <a:ext cx="2880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200" kern="0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STANDARD PILOT</a:t>
            </a:r>
            <a:endParaRPr lang="en-US" sz="950" dirty="0"/>
          </a:p>
        </p:txBody>
      </p:sp>
      <p:sp>
        <p:nvSpPr>
          <p:cNvPr id="18" name="Text 14"/>
          <p:cNvSpPr/>
          <p:nvPr/>
        </p:nvSpPr>
        <p:spPr>
          <a:xfrm>
            <a:off x="8366760" y="2606040"/>
            <a:ext cx="2880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$7,500</a:t>
            </a:r>
            <a:pPr indent="0" marL="0">
              <a:buNone/>
            </a:pPr>
            <a:r>
              <a:rPr lang="en-US" sz="130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/ 30 days</a:t>
            </a:r>
            <a:endParaRPr lang="en-US" sz="3400" dirty="0"/>
          </a:p>
        </p:txBody>
      </p:sp>
      <p:sp>
        <p:nvSpPr>
          <p:cNvPr id="19" name="Text 15"/>
          <p:cNvSpPr/>
          <p:nvPr/>
        </p:nvSpPr>
        <p:spPr>
          <a:xfrm>
            <a:off x="8366760" y="3337560"/>
            <a:ext cx="2880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Instrument one workflow, end to end.</a:t>
            </a:r>
            <a:endParaRPr lang="en-US" sz="1250" dirty="0"/>
          </a:p>
        </p:txBody>
      </p:sp>
      <p:sp>
        <p:nvSpPr>
          <p:cNvPr id="20" name="Text 16"/>
          <p:cNvSpPr/>
          <p:nvPr/>
        </p:nvSpPr>
        <p:spPr>
          <a:xfrm>
            <a:off x="8366760" y="3886200"/>
            <a:ext cx="29260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Admissibility checks wired in</a:t>
            </a:r>
            <a:endParaRPr lang="en-US" sz="10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Receipts sealed to the ledger</a:t>
            </a:r>
            <a:endParaRPr lang="en-US" sz="10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Independent verification live</a:t>
            </a:r>
            <a:endParaRPr lang="en-US" sz="1050" dirty="0"/>
          </a:p>
        </p:txBody>
      </p:sp>
      <p:sp>
        <p:nvSpPr>
          <p:cNvPr id="21" name="Shape 17"/>
          <p:cNvSpPr/>
          <p:nvPr/>
        </p:nvSpPr>
        <p:spPr>
          <a:xfrm>
            <a:off x="685800" y="5440680"/>
            <a:ext cx="10835640" cy="777240"/>
          </a:xfrm>
          <a:prstGeom prst="roundRect">
            <a:avLst>
              <a:gd name="adj" fmla="val 14118"/>
            </a:avLst>
          </a:prstGeom>
          <a:solidFill>
            <a:srgbClr val="0F1520"/>
          </a:solidFill>
          <a:ln w="12700">
            <a:solidFill>
              <a:srgbClr val="1B2536"/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960120" y="5532120"/>
            <a:ext cx="7315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autonomous AI action requires a receipt. </a:t>
            </a:r>
            <a:pPr indent="0" marL="0">
              <a:buNone/>
            </a:pPr>
            <a:r>
              <a:rPr lang="en-US" sz="140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with one workflow.</a:t>
            </a:r>
            <a:endParaRPr lang="en-US" sz="1400" dirty="0"/>
          </a:p>
        </p:txBody>
      </p:sp>
      <p:sp>
        <p:nvSpPr>
          <p:cNvPr id="23" name="Shape 19"/>
          <p:cNvSpPr/>
          <p:nvPr/>
        </p:nvSpPr>
        <p:spPr>
          <a:xfrm>
            <a:off x="8732520" y="5669280"/>
            <a:ext cx="2514600" cy="310896"/>
          </a:xfrm>
          <a:prstGeom prst="roundRect">
            <a:avLst>
              <a:gd name="adj" fmla="val 50000"/>
            </a:avLst>
          </a:prstGeom>
          <a:solidFill>
            <a:srgbClr val="121A28"/>
          </a:solidFill>
          <a:ln w="12700">
            <a:solidFill>
              <a:srgbClr val="7EE2A0"/>
            </a:solidFill>
            <a:prstDash val="solid"/>
          </a:ln>
        </p:spPr>
      </p:sp>
      <p:sp>
        <p:nvSpPr>
          <p:cNvPr id="24" name="Text 20"/>
          <p:cNvSpPr/>
          <p:nvPr/>
        </p:nvSpPr>
        <p:spPr>
          <a:xfrm>
            <a:off x="8732520" y="5669280"/>
            <a:ext cx="2514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spc="200" kern="0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DECREC.SUMMITCOGNITIVE.AI</a:t>
            </a:r>
            <a:endParaRPr lang="en-US" sz="850" dirty="0"/>
          </a:p>
        </p:txBody>
      </p:sp>
      <p:sp>
        <p:nvSpPr>
          <p:cNvPr id="25" name="Text 21"/>
          <p:cNvSpPr/>
          <p:nvPr/>
        </p:nvSpPr>
        <p:spPr>
          <a:xfrm>
            <a:off x="685800" y="6419088"/>
            <a:ext cx="108173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SUMMIT COGNITIVE · DECISION ASSURANCE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2026-07-17T01:41:04Z</dcterms:created>
  <dcterms:modified xsi:type="dcterms:W3CDTF">2026-07-17T01:41:04Z</dcterms:modified>
</cp:coreProperties>
</file>